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442" r:id="rId2"/>
    <p:sldId id="372" r:id="rId3"/>
    <p:sldId id="373" r:id="rId4"/>
    <p:sldId id="365" r:id="rId5"/>
    <p:sldId id="375" r:id="rId6"/>
    <p:sldId id="378" r:id="rId7"/>
    <p:sldId id="380" r:id="rId8"/>
    <p:sldId id="384" r:id="rId9"/>
    <p:sldId id="367" r:id="rId10"/>
    <p:sldId id="377" r:id="rId11"/>
    <p:sldId id="379" r:id="rId12"/>
    <p:sldId id="386" r:id="rId13"/>
    <p:sldId id="387" r:id="rId14"/>
    <p:sldId id="389" r:id="rId15"/>
    <p:sldId id="390" r:id="rId16"/>
    <p:sldId id="388" r:id="rId17"/>
    <p:sldId id="385" r:id="rId18"/>
    <p:sldId id="392" r:id="rId19"/>
    <p:sldId id="391" r:id="rId20"/>
    <p:sldId id="393" r:id="rId21"/>
    <p:sldId id="394" r:id="rId22"/>
    <p:sldId id="383" r:id="rId23"/>
    <p:sldId id="362" r:id="rId24"/>
    <p:sldId id="381" r:id="rId25"/>
    <p:sldId id="382" r:id="rId26"/>
    <p:sldId id="368" r:id="rId27"/>
    <p:sldId id="332" r:id="rId28"/>
    <p:sldId id="370" r:id="rId29"/>
    <p:sldId id="366" r:id="rId30"/>
    <p:sldId id="360" r:id="rId31"/>
    <p:sldId id="361" r:id="rId32"/>
    <p:sldId id="369" r:id="rId33"/>
    <p:sldId id="395" r:id="rId34"/>
    <p:sldId id="344" r:id="rId35"/>
    <p:sldId id="352" r:id="rId36"/>
    <p:sldId id="257" r:id="rId37"/>
    <p:sldId id="274" r:id="rId38"/>
    <p:sldId id="275" r:id="rId39"/>
    <p:sldId id="337" r:id="rId40"/>
    <p:sldId id="270" r:id="rId41"/>
    <p:sldId id="296" r:id="rId42"/>
    <p:sldId id="276" r:id="rId43"/>
    <p:sldId id="358" r:id="rId44"/>
    <p:sldId id="357" r:id="rId45"/>
    <p:sldId id="338" r:id="rId46"/>
    <p:sldId id="345" r:id="rId47"/>
    <p:sldId id="339" r:id="rId48"/>
    <p:sldId id="340" r:id="rId49"/>
    <p:sldId id="346" r:id="rId50"/>
    <p:sldId id="347" r:id="rId51"/>
    <p:sldId id="348" r:id="rId52"/>
    <p:sldId id="349" r:id="rId53"/>
    <p:sldId id="350" r:id="rId54"/>
    <p:sldId id="351" r:id="rId55"/>
    <p:sldId id="342" r:id="rId56"/>
    <p:sldId id="343" r:id="rId57"/>
    <p:sldId id="353" r:id="rId58"/>
    <p:sldId id="354" r:id="rId59"/>
    <p:sldId id="355" r:id="rId60"/>
    <p:sldId id="356"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80" autoAdjust="0"/>
    <p:restoredTop sz="94714" autoAdjust="0"/>
  </p:normalViewPr>
  <p:slideViewPr>
    <p:cSldViewPr>
      <p:cViewPr varScale="1">
        <p:scale>
          <a:sx n="66" d="100"/>
          <a:sy n="66" d="100"/>
        </p:scale>
        <p:origin x="72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5B2230-0622-4F0B-8E9E-836E6226D951}" type="datetimeFigureOut">
              <a:rPr lang="en-US" smtClean="0"/>
              <a:t>1/21/2021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EC3A9C-02CA-46D2-93C3-C84308F540FB}" type="slidenum">
              <a:rPr lang="en-US" smtClean="0"/>
              <a:t>‹#›</a:t>
            </a:fld>
            <a:endParaRPr lang="en-US"/>
          </a:p>
        </p:txBody>
      </p:sp>
    </p:spTree>
    <p:extLst>
      <p:ext uri="{BB962C8B-B14F-4D97-AF65-F5344CB8AC3E}">
        <p14:creationId xmlns:p14="http://schemas.microsoft.com/office/powerpoint/2010/main" val="1736363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ctr">
              <a:lnSpc>
                <a:spcPct val="90000"/>
              </a:lnSpc>
              <a:buFont typeface="Wingdings" pitchFamily="2" charset="2"/>
              <a:buNone/>
              <a:defRPr/>
            </a:pPr>
            <a:r>
              <a:rPr lang="en-US" sz="1400" u="sng" dirty="0"/>
              <a:t>Boreal toads</a:t>
            </a:r>
          </a:p>
          <a:p>
            <a:pPr algn="ctr">
              <a:lnSpc>
                <a:spcPct val="90000"/>
              </a:lnSpc>
              <a:buFont typeface="Wingdings" pitchFamily="2" charset="2"/>
              <a:buNone/>
              <a:defRPr/>
            </a:pPr>
            <a:endParaRPr lang="en-US" sz="1400" u="sng" dirty="0"/>
          </a:p>
          <a:p>
            <a:pPr>
              <a:lnSpc>
                <a:spcPct val="90000"/>
              </a:lnSpc>
              <a:defRPr/>
            </a:pPr>
            <a:r>
              <a:rPr lang="en-US" dirty="0"/>
              <a:t>Patchy distribution</a:t>
            </a:r>
          </a:p>
          <a:p>
            <a:pPr>
              <a:lnSpc>
                <a:spcPct val="90000"/>
              </a:lnSpc>
              <a:defRPr/>
            </a:pPr>
            <a:r>
              <a:rPr lang="en-US" dirty="0"/>
              <a:t>Large clutches</a:t>
            </a:r>
          </a:p>
          <a:p>
            <a:pPr>
              <a:lnSpc>
                <a:spcPct val="90000"/>
              </a:lnSpc>
              <a:defRPr/>
            </a:pPr>
            <a:r>
              <a:rPr lang="en-US" dirty="0"/>
              <a:t>6000 m dispersal</a:t>
            </a:r>
          </a:p>
          <a:p>
            <a:pPr>
              <a:lnSpc>
                <a:spcPct val="90000"/>
              </a:lnSpc>
              <a:defRPr/>
            </a:pPr>
            <a:r>
              <a:rPr lang="en-US" dirty="0"/>
              <a:t>Thermal sites</a:t>
            </a:r>
          </a:p>
          <a:p>
            <a:pPr>
              <a:lnSpc>
                <a:spcPct val="90000"/>
              </a:lnSpc>
              <a:defRPr/>
            </a:pPr>
            <a:r>
              <a:rPr lang="en-US" dirty="0"/>
              <a:t>Muddy substrate</a:t>
            </a:r>
          </a:p>
          <a:p>
            <a:pPr>
              <a:lnSpc>
                <a:spcPct val="90000"/>
              </a:lnSpc>
              <a:defRPr/>
            </a:pPr>
            <a:r>
              <a:rPr lang="en-US" dirty="0"/>
              <a:t>In decline (?)</a:t>
            </a:r>
          </a:p>
          <a:p>
            <a:pPr>
              <a:lnSpc>
                <a:spcPct val="90000"/>
              </a:lnSpc>
              <a:defRPr/>
            </a:pPr>
            <a:r>
              <a:rPr lang="en-US" dirty="0"/>
              <a:t>Continuous distribution</a:t>
            </a:r>
          </a:p>
          <a:p>
            <a:pPr>
              <a:lnSpc>
                <a:spcPct val="90000"/>
              </a:lnSpc>
              <a:defRPr/>
            </a:pPr>
            <a:r>
              <a:rPr lang="en-US" dirty="0"/>
              <a:t>Smaller clutches</a:t>
            </a:r>
          </a:p>
          <a:p>
            <a:pPr>
              <a:lnSpc>
                <a:spcPct val="90000"/>
              </a:lnSpc>
              <a:defRPr/>
            </a:pPr>
            <a:r>
              <a:rPr lang="en-US" dirty="0"/>
              <a:t>600 m dispersal</a:t>
            </a:r>
          </a:p>
          <a:p>
            <a:pPr>
              <a:lnSpc>
                <a:spcPct val="90000"/>
              </a:lnSpc>
              <a:defRPr/>
            </a:pPr>
            <a:r>
              <a:rPr lang="en-US" dirty="0"/>
              <a:t>Non-thermal</a:t>
            </a:r>
          </a:p>
          <a:p>
            <a:pPr>
              <a:lnSpc>
                <a:spcPct val="90000"/>
              </a:lnSpc>
              <a:defRPr/>
            </a:pPr>
            <a:r>
              <a:rPr lang="en-US" dirty="0"/>
              <a:t>Emergent vegetation</a:t>
            </a:r>
          </a:p>
          <a:p>
            <a:pPr>
              <a:lnSpc>
                <a:spcPct val="90000"/>
              </a:lnSpc>
              <a:defRPr/>
            </a:pPr>
            <a:r>
              <a:rPr lang="en-US" dirty="0"/>
              <a:t>Stabile (?)</a:t>
            </a:r>
          </a:p>
          <a:p>
            <a:endParaRPr lang="en-US" dirty="0"/>
          </a:p>
        </p:txBody>
      </p:sp>
      <p:sp>
        <p:nvSpPr>
          <p:cNvPr id="4" name="Slide Number Placeholder 3"/>
          <p:cNvSpPr>
            <a:spLocks noGrp="1"/>
          </p:cNvSpPr>
          <p:nvPr>
            <p:ph type="sldNum" sz="quarter" idx="10"/>
          </p:nvPr>
        </p:nvSpPr>
        <p:spPr/>
        <p:txBody>
          <a:bodyPr/>
          <a:lstStyle/>
          <a:p>
            <a:pPr>
              <a:defRPr/>
            </a:pPr>
            <a:fld id="{ED96A5A3-C79A-4041-9A81-A008F9481E93}" type="slidenum">
              <a:rPr lang="en-US" smtClean="0"/>
              <a:pPr>
                <a:defRPr/>
              </a:pPr>
              <a:t>46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ctr">
              <a:lnSpc>
                <a:spcPct val="90000"/>
              </a:lnSpc>
              <a:buFont typeface="Wingdings" pitchFamily="2" charset="2"/>
              <a:buNone/>
              <a:defRPr/>
            </a:pPr>
            <a:r>
              <a:rPr lang="en-US" sz="1400" u="sng" dirty="0"/>
              <a:t>Boreal toads</a:t>
            </a:r>
          </a:p>
          <a:p>
            <a:pPr algn="ctr">
              <a:lnSpc>
                <a:spcPct val="90000"/>
              </a:lnSpc>
              <a:buFont typeface="Wingdings" pitchFamily="2" charset="2"/>
              <a:buNone/>
              <a:defRPr/>
            </a:pPr>
            <a:endParaRPr lang="en-US" sz="1400" u="sng" dirty="0"/>
          </a:p>
          <a:p>
            <a:pPr>
              <a:lnSpc>
                <a:spcPct val="90000"/>
              </a:lnSpc>
              <a:defRPr/>
            </a:pPr>
            <a:r>
              <a:rPr lang="en-US" dirty="0"/>
              <a:t>Patchy distribution</a:t>
            </a:r>
          </a:p>
          <a:p>
            <a:pPr>
              <a:lnSpc>
                <a:spcPct val="90000"/>
              </a:lnSpc>
              <a:defRPr/>
            </a:pPr>
            <a:r>
              <a:rPr lang="en-US" dirty="0"/>
              <a:t>Large clutches</a:t>
            </a:r>
          </a:p>
          <a:p>
            <a:pPr>
              <a:lnSpc>
                <a:spcPct val="90000"/>
              </a:lnSpc>
              <a:defRPr/>
            </a:pPr>
            <a:r>
              <a:rPr lang="en-US" dirty="0"/>
              <a:t>6000 m dispersal</a:t>
            </a:r>
          </a:p>
          <a:p>
            <a:pPr>
              <a:lnSpc>
                <a:spcPct val="90000"/>
              </a:lnSpc>
              <a:defRPr/>
            </a:pPr>
            <a:r>
              <a:rPr lang="en-US" dirty="0"/>
              <a:t>Thermal sites</a:t>
            </a:r>
          </a:p>
          <a:p>
            <a:pPr>
              <a:lnSpc>
                <a:spcPct val="90000"/>
              </a:lnSpc>
              <a:defRPr/>
            </a:pPr>
            <a:r>
              <a:rPr lang="en-US" dirty="0"/>
              <a:t>Muddy substrate</a:t>
            </a:r>
          </a:p>
          <a:p>
            <a:pPr>
              <a:lnSpc>
                <a:spcPct val="90000"/>
              </a:lnSpc>
              <a:defRPr/>
            </a:pPr>
            <a:r>
              <a:rPr lang="en-US" dirty="0"/>
              <a:t>In decline (?)</a:t>
            </a:r>
          </a:p>
          <a:p>
            <a:pPr>
              <a:lnSpc>
                <a:spcPct val="90000"/>
              </a:lnSpc>
              <a:defRPr/>
            </a:pPr>
            <a:r>
              <a:rPr lang="en-US" dirty="0"/>
              <a:t>Continuous distribution</a:t>
            </a:r>
          </a:p>
          <a:p>
            <a:pPr>
              <a:lnSpc>
                <a:spcPct val="90000"/>
              </a:lnSpc>
              <a:defRPr/>
            </a:pPr>
            <a:r>
              <a:rPr lang="en-US" dirty="0"/>
              <a:t>Smaller clutches</a:t>
            </a:r>
          </a:p>
          <a:p>
            <a:pPr>
              <a:lnSpc>
                <a:spcPct val="90000"/>
              </a:lnSpc>
              <a:defRPr/>
            </a:pPr>
            <a:r>
              <a:rPr lang="en-US" dirty="0"/>
              <a:t>600 m dispersal</a:t>
            </a:r>
          </a:p>
          <a:p>
            <a:pPr>
              <a:lnSpc>
                <a:spcPct val="90000"/>
              </a:lnSpc>
              <a:defRPr/>
            </a:pPr>
            <a:r>
              <a:rPr lang="en-US" dirty="0"/>
              <a:t>Non-thermal</a:t>
            </a:r>
          </a:p>
          <a:p>
            <a:pPr>
              <a:lnSpc>
                <a:spcPct val="90000"/>
              </a:lnSpc>
              <a:defRPr/>
            </a:pPr>
            <a:r>
              <a:rPr lang="en-US" dirty="0"/>
              <a:t>Emergent vegetation</a:t>
            </a:r>
          </a:p>
          <a:p>
            <a:pPr>
              <a:lnSpc>
                <a:spcPct val="90000"/>
              </a:lnSpc>
              <a:defRPr/>
            </a:pPr>
            <a:r>
              <a:rPr lang="en-US" dirty="0"/>
              <a:t>Stabile (?)</a:t>
            </a:r>
          </a:p>
          <a:p>
            <a:endParaRPr lang="en-US" dirty="0"/>
          </a:p>
        </p:txBody>
      </p:sp>
      <p:sp>
        <p:nvSpPr>
          <p:cNvPr id="4" name="Slide Number Placeholder 3"/>
          <p:cNvSpPr>
            <a:spLocks noGrp="1"/>
          </p:cNvSpPr>
          <p:nvPr>
            <p:ph type="sldNum" sz="quarter" idx="10"/>
          </p:nvPr>
        </p:nvSpPr>
        <p:spPr/>
        <p:txBody>
          <a:bodyPr/>
          <a:lstStyle/>
          <a:p>
            <a:pPr>
              <a:defRPr/>
            </a:pPr>
            <a:fld id="{ED96A5A3-C79A-4041-9A81-A008F9481E93}" type="slidenum">
              <a:rPr lang="en-US" smtClean="0"/>
              <a:pPr>
                <a:defRPr/>
              </a:pPr>
              <a:t>47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080 Template Set.jpg"/>
          <p:cNvPicPr>
            <a:picLocks noChangeAspect="1"/>
          </p:cNvPicPr>
          <p:nvPr userDrawn="1"/>
        </p:nvPicPr>
        <p:blipFill>
          <a:blip r:embed="rId2" cstate="print"/>
          <a:stretch>
            <a:fillRect/>
          </a:stretch>
        </p:blipFill>
        <p:spPr>
          <a:xfrm>
            <a:off x="0" y="0"/>
            <a:ext cx="9144000" cy="6858000"/>
          </a:xfrm>
          <a:prstGeom prst="rect">
            <a:avLst/>
          </a:prstGeom>
        </p:spPr>
      </p:pic>
      <p:sp>
        <p:nvSpPr>
          <p:cNvPr id="2" name="Title 1"/>
          <p:cNvSpPr>
            <a:spLocks noGrp="1"/>
          </p:cNvSpPr>
          <p:nvPr>
            <p:ph type="ctrTitle"/>
          </p:nvPr>
        </p:nvSpPr>
        <p:spPr>
          <a:xfrm>
            <a:off x="685800" y="2130425"/>
            <a:ext cx="7772400" cy="1470025"/>
          </a:xfrm>
        </p:spPr>
        <p:txBody>
          <a:bodyPr/>
          <a:lstStyle>
            <a:lvl1pPr>
              <a:defRPr b="1" cap="none" spc="30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6D7397-C25C-4F92-8192-2807646A1642}"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62635-F69E-4237-9954-A150FDF0EF58}" type="slidenum">
              <a:rPr lang="en-US" smtClean="0"/>
              <a:pPr/>
              <a:t>‹#›</a:t>
            </a:fld>
            <a:endParaRPr lang="en-US"/>
          </a:p>
        </p:txBody>
      </p:sp>
    </p:spTree>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6D7397-C25C-4F92-8192-2807646A1642}"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62635-F69E-4237-9954-A150FDF0EF58}" type="slidenum">
              <a:rPr lang="en-US" smtClean="0"/>
              <a:pPr/>
              <a:t>‹#›</a:t>
            </a:fld>
            <a:endParaRPr lang="en-US"/>
          </a:p>
        </p:txBody>
      </p:sp>
    </p:spTree>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6D7397-C25C-4F92-8192-2807646A1642}"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62635-F69E-4237-9954-A150FDF0EF58}" type="slidenum">
              <a:rPr lang="en-US" smtClean="0"/>
              <a:pPr/>
              <a:t>‹#›</a:t>
            </a:fld>
            <a:endParaRPr lang="en-US"/>
          </a:p>
        </p:txBody>
      </p:sp>
    </p:spTree>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92100"/>
            <a:ext cx="8229600" cy="1384300"/>
          </a:xfrm>
        </p:spPr>
        <p:txBody>
          <a:bodyPr/>
          <a:lstStyle/>
          <a:p>
            <a:r>
              <a:rPr lang="en-US"/>
              <a:t>Click to edit Master title style</a:t>
            </a:r>
          </a:p>
        </p:txBody>
      </p:sp>
      <p:sp>
        <p:nvSpPr>
          <p:cNvPr id="3" name="Table Placeholder 2"/>
          <p:cNvSpPr>
            <a:spLocks noGrp="1"/>
          </p:cNvSpPr>
          <p:nvPr>
            <p:ph type="tbl" idx="1"/>
          </p:nvPr>
        </p:nvSpPr>
        <p:spPr>
          <a:xfrm>
            <a:off x="457200" y="1905000"/>
            <a:ext cx="8229600" cy="4114800"/>
          </a:xfrm>
        </p:spPr>
        <p:txBody>
          <a:bodyPr/>
          <a:lstStyle/>
          <a:p>
            <a:endParaRPr lang="en-US"/>
          </a:p>
        </p:txBody>
      </p:sp>
      <p:sp>
        <p:nvSpPr>
          <p:cNvPr id="4" name="Date Placeholder 3"/>
          <p:cNvSpPr>
            <a:spLocks noGrp="1"/>
          </p:cNvSpPr>
          <p:nvPr>
            <p:ph type="dt" sz="half" idx="10"/>
          </p:nvPr>
        </p:nvSpPr>
        <p:spPr>
          <a:xfrm>
            <a:off x="457200" y="6245225"/>
            <a:ext cx="2133600" cy="476250"/>
          </a:xfrm>
        </p:spPr>
        <p:txBody>
          <a:bodyPr/>
          <a:lstStyle>
            <a:lvl1pPr>
              <a:defRPr/>
            </a:lvl1pPr>
          </a:lstStyle>
          <a:p>
            <a:endParaRPr lang="en-US"/>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5AF5C21B-74F6-4414-9F70-0DC5971ED6FC}" type="slidenum">
              <a:rPr lang="en-US"/>
              <a:pPr/>
              <a:t>‹#›</a:t>
            </a:fld>
            <a:endParaRPr lang="en-US"/>
          </a:p>
        </p:txBody>
      </p:sp>
    </p:spTree>
  </p:cSld>
  <p:clrMapOvr>
    <a:masterClrMapping/>
  </p:clrMapOvr>
  <p:transition spd="med">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sz="half" idx="10"/>
          </p:nvPr>
        </p:nvSpPr>
        <p:spPr>
          <a:ln/>
        </p:spPr>
        <p:txBody>
          <a:bodyPr/>
          <a:lstStyle>
            <a:lvl1pPr>
              <a:defRPr/>
            </a:lvl1pPr>
          </a:lstStyle>
          <a:p>
            <a:pPr>
              <a:defRPr/>
            </a:pPr>
            <a:endParaRPr 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sldNum" sz="quarter" idx="12"/>
          </p:nvPr>
        </p:nvSpPr>
        <p:spPr>
          <a:ln/>
        </p:spPr>
        <p:txBody>
          <a:bodyPr/>
          <a:lstStyle>
            <a:lvl1pPr>
              <a:defRPr/>
            </a:lvl1pPr>
          </a:lstStyle>
          <a:p>
            <a:pPr>
              <a:defRPr/>
            </a:pPr>
            <a:fld id="{CBF2322A-E836-41EA-9D1A-ECD2E65BB933}" type="slidenum">
              <a:rPr lang="en-US"/>
              <a:pPr>
                <a:defRPr/>
              </a:pPr>
              <a:t>‹#›</a:t>
            </a:fld>
            <a:endParaRPr lang="en-US"/>
          </a:p>
        </p:txBody>
      </p:sp>
    </p:spTree>
    <p:extLst>
      <p:ext uri="{BB962C8B-B14F-4D97-AF65-F5344CB8AC3E}">
        <p14:creationId xmlns:p14="http://schemas.microsoft.com/office/powerpoint/2010/main" val="2780936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6D7397-C25C-4F92-8192-2807646A1642}"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62635-F69E-4237-9954-A150FDF0EF58}" type="slidenum">
              <a:rPr lang="en-US" smtClean="0"/>
              <a:pPr/>
              <a:t>‹#›</a:t>
            </a:fld>
            <a:endParaRPr lang="en-US"/>
          </a:p>
        </p:txBody>
      </p:sp>
    </p:spTree>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6D7397-C25C-4F92-8192-2807646A1642}"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62635-F69E-4237-9954-A150FDF0EF58}" type="slidenum">
              <a:rPr lang="en-US" smtClean="0"/>
              <a:pPr/>
              <a:t>‹#›</a:t>
            </a:fld>
            <a:endParaRPr lang="en-US"/>
          </a:p>
        </p:txBody>
      </p:sp>
    </p:spTree>
  </p:cSld>
  <p:clrMapOvr>
    <a:masterClrMapping/>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66D7397-C25C-4F92-8192-2807646A1642}" type="datetimeFigureOut">
              <a:rPr lang="en-US" smtClean="0"/>
              <a:pPr/>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262635-F69E-4237-9954-A150FDF0EF58}" type="slidenum">
              <a:rPr lang="en-US" smtClean="0"/>
              <a:pPr/>
              <a:t>‹#›</a:t>
            </a:fld>
            <a:endParaRPr lang="en-US"/>
          </a:p>
        </p:txBody>
      </p:sp>
    </p:spTree>
  </p:cSld>
  <p:clrMapOvr>
    <a:masterClrMapping/>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66D7397-C25C-4F92-8192-2807646A1642}" type="datetimeFigureOut">
              <a:rPr lang="en-US" smtClean="0"/>
              <a:pPr/>
              <a:t>1/21/2021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262635-F69E-4237-9954-A150FDF0EF58}" type="slidenum">
              <a:rPr lang="en-US" smtClean="0"/>
              <a:pPr/>
              <a:t>‹#›</a:t>
            </a:fld>
            <a:endParaRPr lang="en-US"/>
          </a:p>
        </p:txBody>
      </p:sp>
    </p:spTree>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66D7397-C25C-4F92-8192-2807646A1642}" type="datetimeFigureOut">
              <a:rPr lang="en-US" smtClean="0"/>
              <a:pPr/>
              <a:t>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262635-F69E-4237-9954-A150FDF0EF58}" type="slidenum">
              <a:rPr lang="en-US" smtClean="0"/>
              <a:pPr/>
              <a:t>‹#›</a:t>
            </a:fld>
            <a:endParaRPr lang="en-US"/>
          </a:p>
        </p:txBody>
      </p:sp>
    </p:spTree>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6D7397-C25C-4F92-8192-2807646A1642}" type="datetimeFigureOut">
              <a:rPr lang="en-US" smtClean="0"/>
              <a:pPr/>
              <a:t>1/21/2021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262635-F69E-4237-9954-A150FDF0EF58}" type="slidenum">
              <a:rPr lang="en-US" smtClean="0"/>
              <a:pPr/>
              <a:t>‹#›</a:t>
            </a:fld>
            <a:endParaRPr lang="en-US"/>
          </a:p>
        </p:txBody>
      </p:sp>
    </p:spTree>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6D7397-C25C-4F92-8192-2807646A1642}" type="datetimeFigureOut">
              <a:rPr lang="en-US" smtClean="0"/>
              <a:pPr/>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262635-F69E-4237-9954-A150FDF0EF58}" type="slidenum">
              <a:rPr lang="en-US" smtClean="0"/>
              <a:pPr/>
              <a:t>‹#›</a:t>
            </a:fld>
            <a:endParaRPr lang="en-US"/>
          </a:p>
        </p:txBody>
      </p:sp>
    </p:spTree>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6D7397-C25C-4F92-8192-2807646A1642}" type="datetimeFigureOut">
              <a:rPr lang="en-US" smtClean="0"/>
              <a:pPr/>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262635-F69E-4237-9954-A150FDF0EF58}" type="slidenum">
              <a:rPr lang="en-US" smtClean="0"/>
              <a:pPr/>
              <a:t>‹#›</a:t>
            </a:fld>
            <a:endParaRPr lang="en-US"/>
          </a:p>
        </p:txBody>
      </p:sp>
    </p:spTree>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descr="079 Template Set.jpg"/>
          <p:cNvPicPr>
            <a:picLocks noChangeAspect="1"/>
          </p:cNvPicPr>
          <p:nvPr/>
        </p:nvPicPr>
        <p:blipFill>
          <a:blip r:embed="rId15"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scene3d>
              <a:camera prst="orthographicFront"/>
              <a:lightRig rig="soft" dir="t">
                <a:rot lat="0" lon="0" rev="10800000"/>
              </a:lightRig>
            </a:scene3d>
            <a:sp3d>
              <a:bevelT w="27940" h="12700"/>
              <a:contourClr>
                <a:srgbClr val="DDDDDD"/>
              </a:contourClr>
            </a:sp3d>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6D7397-C25C-4F92-8192-2807646A1642}" type="datetimeFigureOut">
              <a:rPr lang="en-US" smtClean="0"/>
              <a:pPr/>
              <a:t>1/21/2021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262635-F69E-4237-9954-A150FDF0EF5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random/>
  </p:transition>
  <p:txStyles>
    <p:titleStyle>
      <a:lvl1pPr algn="ctr" defTabSz="914400" rtl="0" eaLnBrk="1" latinLnBrk="0" hangingPunct="1">
        <a:spcBef>
          <a:spcPct val="0"/>
        </a:spcBef>
        <a:buNone/>
        <a:defRPr sz="4400" b="1" kern="1200" cap="none" spc="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cap="none" spc="150">
          <a:ln w="11430"/>
          <a:solidFill>
            <a:srgbClr val="F8F8F8"/>
          </a:solidFill>
          <a:effectLst>
            <a:outerShdw blurRad="25400" algn="tl" rotWithShape="0">
              <a:srgbClr val="000000">
                <a:alpha val="43000"/>
              </a:srgbClr>
            </a:outerShdw>
          </a:effectLst>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cap="none" spc="150">
          <a:ln w="11430"/>
          <a:solidFill>
            <a:srgbClr val="F8F8F8"/>
          </a:solidFill>
          <a:effectLst>
            <a:outerShdw blurRad="25400" algn="tl" rotWithShape="0">
              <a:srgbClr val="000000">
                <a:alpha val="43000"/>
              </a:srgbClr>
            </a:outerShdw>
          </a:effectLst>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cap="none" spc="150">
          <a:ln w="11430"/>
          <a:solidFill>
            <a:srgbClr val="F8F8F8"/>
          </a:solidFill>
          <a:effectLst>
            <a:outerShdw blurRad="25400" algn="tl" rotWithShape="0">
              <a:srgbClr val="000000">
                <a:alpha val="43000"/>
              </a:srgbClr>
            </a:outerShdw>
          </a:effectLst>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cap="none" spc="150">
          <a:ln w="11430"/>
          <a:solidFill>
            <a:srgbClr val="F8F8F8"/>
          </a:solidFill>
          <a:effectLst>
            <a:outerShdw blurRad="25400" algn="tl" rotWithShape="0">
              <a:srgbClr val="000000">
                <a:alpha val="43000"/>
              </a:srgbClr>
            </a:outerShdw>
          </a:effectLst>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cap="none" spc="150">
          <a:ln w="11430"/>
          <a:solidFill>
            <a:srgbClr val="F8F8F8"/>
          </a:solidFill>
          <a:effectLst>
            <a:outerShdw blurRad="25400" algn="tl" rotWithShape="0">
              <a:srgbClr val="000000">
                <a:alpha val="43000"/>
              </a:srgb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0.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4.bin"/><Relationship Id="rId4" Type="http://schemas.openxmlformats.org/officeDocument/2006/relationships/image" Target="../media/image11.wmf"/></Relationships>
</file>

<file path=ppt/slides/_rels/slide16.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5.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7.wmf"/><Relationship Id="rId5" Type="http://schemas.openxmlformats.org/officeDocument/2006/relationships/oleObject" Target="../embeddings/oleObject7.bin"/><Relationship Id="rId4" Type="http://schemas.openxmlformats.org/officeDocument/2006/relationships/image" Target="../media/image16.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9.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0.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21.wmf"/></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wm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5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5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5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3.jpeg"/><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5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8.jpeg"/><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6667" y="326304"/>
            <a:ext cx="8627633" cy="4353271"/>
          </a:xfrm>
          <a:solidFill>
            <a:schemeClr val="accent5">
              <a:lumMod val="40000"/>
              <a:lumOff val="60000"/>
              <a:alpha val="30000"/>
            </a:schemeClr>
          </a:solidFill>
          <a:scene3d>
            <a:camera prst="orthographicFront"/>
            <a:lightRig rig="threePt" dir="t"/>
          </a:scene3d>
          <a:sp3d>
            <a:bevelT/>
          </a:sp3d>
        </p:spPr>
        <p:txBody>
          <a:bodyPr>
            <a:noAutofit/>
          </a:bodyPr>
          <a:lstStyle/>
          <a:p>
            <a:r>
              <a:rPr lang="en-US" sz="2800" dirty="0">
                <a:solidFill>
                  <a:schemeClr val="bg1"/>
                </a:solidFill>
                <a:latin typeface="Times New Roman" panose="02020603050405020304" pitchFamily="18" charset="0"/>
                <a:cs typeface="Times New Roman" panose="02020603050405020304" pitchFamily="18" charset="0"/>
              </a:rPr>
              <a:t>Spatial Analysis in R: An introduction to data manipulation, spatial data analysis and statistical modeling </a:t>
            </a:r>
            <a:br>
              <a:rPr lang="en-US" sz="2800" dirty="0">
                <a:solidFill>
                  <a:schemeClr val="bg1"/>
                </a:solidFill>
                <a:latin typeface="Times New Roman" panose="02020603050405020304" pitchFamily="18" charset="0"/>
                <a:cs typeface="Times New Roman" panose="02020603050405020304" pitchFamily="18" charset="0"/>
              </a:rPr>
            </a:br>
            <a:br>
              <a:rPr lang="en-US" sz="1600" b="0" dirty="0">
                <a:solidFill>
                  <a:schemeClr val="bg1"/>
                </a:solidFill>
                <a:latin typeface="Times New Roman" panose="02020603050405020304" pitchFamily="18" charset="0"/>
                <a:cs typeface="Times New Roman" panose="02020603050405020304" pitchFamily="18" charset="0"/>
              </a:rPr>
            </a:br>
            <a:r>
              <a:rPr lang="en-US" sz="3200" b="0" dirty="0">
                <a:solidFill>
                  <a:schemeClr val="bg1"/>
                </a:solidFill>
                <a:latin typeface="Times New Roman" panose="02020603050405020304" pitchFamily="18" charset="0"/>
                <a:cs typeface="Times New Roman" panose="02020603050405020304" pitchFamily="18" charset="0"/>
              </a:rPr>
              <a:t>Day 4</a:t>
            </a:r>
            <a:br>
              <a:rPr lang="en-US" sz="3200" b="0" dirty="0">
                <a:solidFill>
                  <a:schemeClr val="bg1"/>
                </a:solidFill>
                <a:latin typeface="Times New Roman" panose="02020603050405020304" pitchFamily="18" charset="0"/>
                <a:cs typeface="Times New Roman" panose="02020603050405020304" pitchFamily="18" charset="0"/>
              </a:rPr>
            </a:br>
            <a:br>
              <a:rPr lang="en-US" sz="3200" b="0" dirty="0">
                <a:solidFill>
                  <a:schemeClr val="bg1"/>
                </a:solidFill>
                <a:latin typeface="Times New Roman" panose="02020603050405020304" pitchFamily="18" charset="0"/>
                <a:cs typeface="Times New Roman" panose="02020603050405020304" pitchFamily="18" charset="0"/>
              </a:rPr>
            </a:br>
            <a:r>
              <a:rPr lang="en-US" sz="3600" b="0" dirty="0">
                <a:solidFill>
                  <a:schemeClr val="bg1"/>
                </a:solidFill>
                <a:latin typeface="Times New Roman" panose="02020603050405020304" pitchFamily="18" charset="0"/>
                <a:cs typeface="Times New Roman" panose="02020603050405020304" pitchFamily="18" charset="0"/>
              </a:rPr>
              <a:t>Nonparametric statistics and</a:t>
            </a:r>
            <a:br>
              <a:rPr lang="en-US" sz="3600" b="0" dirty="0">
                <a:solidFill>
                  <a:schemeClr val="bg1"/>
                </a:solidFill>
                <a:latin typeface="Times New Roman" panose="02020603050405020304" pitchFamily="18" charset="0"/>
                <a:cs typeface="Times New Roman" panose="02020603050405020304" pitchFamily="18" charset="0"/>
              </a:rPr>
            </a:br>
            <a:r>
              <a:rPr lang="en-US" sz="3600" b="0" dirty="0">
                <a:solidFill>
                  <a:schemeClr val="bg1"/>
                </a:solidFill>
                <a:latin typeface="Times New Roman" panose="02020603050405020304" pitchFamily="18" charset="0"/>
                <a:cs typeface="Times New Roman" panose="02020603050405020304" pitchFamily="18" charset="0"/>
              </a:rPr>
              <a:t>Random Forests</a:t>
            </a:r>
            <a:endParaRPr lang="en-US" sz="1600" b="0" dirty="0">
              <a:solidFill>
                <a:schemeClr val="bg1"/>
              </a:solidFill>
              <a:latin typeface="Times New Roman" panose="02020603050405020304" pitchFamily="18" charset="0"/>
              <a:cs typeface="Times New Roman" panose="02020603050405020304" pitchFamily="18" charset="0"/>
            </a:endParaRPr>
          </a:p>
        </p:txBody>
      </p:sp>
      <p:pic>
        <p:nvPicPr>
          <p:cNvPr id="46081" name="Picture 1" descr="TNCLogoPrimary_RGB"/>
          <p:cNvPicPr>
            <a:picLocks noChangeAspect="1" noChangeArrowheads="1"/>
          </p:cNvPicPr>
          <p:nvPr/>
        </p:nvPicPr>
        <p:blipFill>
          <a:blip r:embed="rId2" cstate="email"/>
          <a:srcRect/>
          <a:stretch>
            <a:fillRect/>
          </a:stretch>
        </p:blipFill>
        <p:spPr bwMode="auto">
          <a:xfrm>
            <a:off x="304800" y="5100487"/>
            <a:ext cx="2438400" cy="1321820"/>
          </a:xfrm>
          <a:prstGeom prst="rect">
            <a:avLst/>
          </a:prstGeom>
          <a:noFill/>
          <a:scene3d>
            <a:camera prst="orthographicFront"/>
            <a:lightRig rig="threePt" dir="t"/>
          </a:scene3d>
          <a:sp3d>
            <a:bevelT/>
          </a:sp3d>
        </p:spPr>
      </p:pic>
      <p:sp>
        <p:nvSpPr>
          <p:cNvPr id="4" name="AutoShape 2" descr="Image result for university of wyoming"/>
          <p:cNvSpPr>
            <a:spLocks noChangeAspect="1" noChangeArrowheads="1"/>
          </p:cNvSpPr>
          <p:nvPr/>
        </p:nvSpPr>
        <p:spPr bwMode="auto">
          <a:xfrm>
            <a:off x="155575" y="-731838"/>
            <a:ext cx="1524000" cy="1524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descr="https://lh6.googleusercontent.com/-xvEkjEdoGns/AAAAAAAAAAI/AAAAAAAAAFU/PP0aQQKVSVE/s0-c-k-no-ns/phot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2570" y="5100487"/>
            <a:ext cx="1321820" cy="1321820"/>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484F1154-3A17-4F16-8F18-2179335AA985}"/>
              </a:ext>
            </a:extLst>
          </p:cNvPr>
          <p:cNvSpPr txBox="1">
            <a:spLocks/>
          </p:cNvSpPr>
          <p:nvPr/>
        </p:nvSpPr>
        <p:spPr>
          <a:xfrm>
            <a:off x="4439772" y="4865593"/>
            <a:ext cx="4360433" cy="1752600"/>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ctr" defTabSz="914400" rtl="0" eaLnBrk="1" latinLnBrk="0" hangingPunct="1">
              <a:spcBef>
                <a:spcPct val="20000"/>
              </a:spcBef>
              <a:buFont typeface="Arial" pitchFamily="34" charset="0"/>
              <a:buNone/>
              <a:defRPr sz="3200" b="0" kern="1200"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lvl2pPr marL="457200" indent="0" algn="ctr" defTabSz="914400" rtl="0" eaLnBrk="1" latinLnBrk="0" hangingPunct="1">
              <a:spcBef>
                <a:spcPct val="20000"/>
              </a:spcBef>
              <a:buFont typeface="Arial" pitchFamily="34" charset="0"/>
              <a:buNone/>
              <a:defRPr sz="2800" b="1" kern="1200" cap="none" spc="150">
                <a:ln w="11430"/>
                <a:solidFill>
                  <a:schemeClr val="tx1">
                    <a:tint val="75000"/>
                  </a:schemeClr>
                </a:solidFill>
                <a:effectLst>
                  <a:outerShdw blurRad="25400" algn="tl" rotWithShape="0">
                    <a:srgbClr val="000000">
                      <a:alpha val="43000"/>
                    </a:srgbClr>
                  </a:outerShdw>
                </a:effectLst>
                <a:latin typeface="+mn-lt"/>
                <a:ea typeface="+mn-ea"/>
                <a:cs typeface="+mn-cs"/>
              </a:defRPr>
            </a:lvl2pPr>
            <a:lvl3pPr marL="914400" indent="0" algn="ctr" defTabSz="914400" rtl="0" eaLnBrk="1" latinLnBrk="0" hangingPunct="1">
              <a:spcBef>
                <a:spcPct val="20000"/>
              </a:spcBef>
              <a:buFont typeface="Arial" pitchFamily="34" charset="0"/>
              <a:buNone/>
              <a:defRPr sz="2400" b="1" kern="1200" cap="none" spc="150">
                <a:ln w="11430"/>
                <a:solidFill>
                  <a:schemeClr val="tx1">
                    <a:tint val="75000"/>
                  </a:schemeClr>
                </a:solidFill>
                <a:effectLst>
                  <a:outerShdw blurRad="25400" algn="tl" rotWithShape="0">
                    <a:srgbClr val="000000">
                      <a:alpha val="43000"/>
                    </a:srgbClr>
                  </a:outerShdw>
                </a:effectLst>
                <a:latin typeface="+mn-lt"/>
                <a:ea typeface="+mn-ea"/>
                <a:cs typeface="+mn-cs"/>
              </a:defRPr>
            </a:lvl3pPr>
            <a:lvl4pPr marL="1371600" indent="0" algn="ctr" defTabSz="914400" rtl="0" eaLnBrk="1" latinLnBrk="0" hangingPunct="1">
              <a:spcBef>
                <a:spcPct val="20000"/>
              </a:spcBef>
              <a:buFont typeface="Arial" pitchFamily="34" charset="0"/>
              <a:buNone/>
              <a:defRPr sz="2000" b="1" kern="1200" cap="none" spc="150">
                <a:ln w="11430"/>
                <a:solidFill>
                  <a:schemeClr val="tx1">
                    <a:tint val="75000"/>
                  </a:schemeClr>
                </a:solidFill>
                <a:effectLst>
                  <a:outerShdw blurRad="25400" algn="tl" rotWithShape="0">
                    <a:srgbClr val="000000">
                      <a:alpha val="43000"/>
                    </a:srgbClr>
                  </a:outerShdw>
                </a:effectLst>
                <a:latin typeface="+mn-lt"/>
                <a:ea typeface="+mn-ea"/>
                <a:cs typeface="+mn-cs"/>
              </a:defRPr>
            </a:lvl4pPr>
            <a:lvl5pPr marL="1828800" indent="0" algn="ctr" defTabSz="914400" rtl="0" eaLnBrk="1" latinLnBrk="0" hangingPunct="1">
              <a:spcBef>
                <a:spcPct val="20000"/>
              </a:spcBef>
              <a:buFont typeface="Arial" pitchFamily="34" charset="0"/>
              <a:buNone/>
              <a:defRPr sz="2000" b="1" kern="1200" cap="none" spc="150">
                <a:ln w="11430"/>
                <a:solidFill>
                  <a:schemeClr val="tx1">
                    <a:tint val="75000"/>
                  </a:schemeClr>
                </a:solidFill>
                <a:effectLst>
                  <a:outerShdw blurRad="25400" algn="tl" rotWithShape="0">
                    <a:srgbClr val="000000">
                      <a:alpha val="43000"/>
                    </a:srgbClr>
                  </a:outerShdw>
                </a:effectLst>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2000" dirty="0">
                <a:solidFill>
                  <a:schemeClr val="tx1"/>
                </a:solidFill>
                <a:effectLst/>
                <a:latin typeface="Times New Roman" panose="02020603050405020304" pitchFamily="18" charset="0"/>
                <a:cs typeface="Times New Roman" panose="02020603050405020304" pitchFamily="18" charset="0"/>
              </a:rPr>
              <a:t>Jeffrey S. Evans, Ph.D., </a:t>
            </a:r>
          </a:p>
          <a:p>
            <a:pPr algn="l"/>
            <a:r>
              <a:rPr lang="en-US" sz="1800" dirty="0">
                <a:solidFill>
                  <a:schemeClr val="tx1"/>
                </a:solidFill>
                <a:effectLst/>
                <a:latin typeface="Times New Roman" panose="02020603050405020304" pitchFamily="18" charset="0"/>
                <a:cs typeface="Times New Roman" panose="02020603050405020304" pitchFamily="18" charset="0"/>
              </a:rPr>
              <a:t>Senior Landscape Ecologist &amp; Biometrician</a:t>
            </a:r>
            <a:endParaRPr lang="en-US" sz="1600" dirty="0">
              <a:solidFill>
                <a:schemeClr val="tx1"/>
              </a:solidFill>
              <a:effectLst/>
              <a:latin typeface="Times New Roman" panose="02020603050405020304" pitchFamily="18" charset="0"/>
              <a:cs typeface="Times New Roman" panose="02020603050405020304" pitchFamily="18" charset="0"/>
            </a:endParaRPr>
          </a:p>
          <a:p>
            <a:pPr algn="l"/>
            <a:endParaRPr lang="en-US" sz="1200" dirty="0">
              <a:solidFill>
                <a:schemeClr val="tx1"/>
              </a:solidFill>
              <a:effectLst/>
              <a:latin typeface="Times New Roman" panose="02020603050405020304" pitchFamily="18" charset="0"/>
              <a:cs typeface="Times New Roman" panose="02020603050405020304" pitchFamily="18" charset="0"/>
            </a:endParaRPr>
          </a:p>
          <a:p>
            <a:pPr algn="l"/>
            <a:r>
              <a:rPr lang="en-US" sz="1200" dirty="0">
                <a:solidFill>
                  <a:schemeClr val="tx1"/>
                </a:solidFill>
                <a:effectLst/>
                <a:latin typeface="Times New Roman" panose="02020603050405020304" pitchFamily="18" charset="0"/>
                <a:cs typeface="Times New Roman" panose="02020603050405020304" pitchFamily="18" charset="0"/>
              </a:rPr>
              <a:t>The Nature Conservancy | Protected Lands Science</a:t>
            </a:r>
          </a:p>
          <a:p>
            <a:pPr algn="l"/>
            <a:r>
              <a:rPr lang="en-US" sz="1200" dirty="0">
                <a:solidFill>
                  <a:schemeClr val="tx1"/>
                </a:solidFill>
                <a:effectLst/>
                <a:latin typeface="Times New Roman" panose="02020603050405020304" pitchFamily="18" charset="0"/>
                <a:cs typeface="Times New Roman" panose="02020603050405020304" pitchFamily="18" charset="0"/>
              </a:rPr>
              <a:t>Visiting Professor | University of Wyoming | Zoology &amp; Physiology </a:t>
            </a:r>
          </a:p>
          <a:p>
            <a:pPr algn="l"/>
            <a:r>
              <a:rPr lang="en-US" sz="1200" dirty="0">
                <a:solidFill>
                  <a:schemeClr val="tx1"/>
                </a:solidFill>
                <a:effectLst/>
                <a:latin typeface="Times New Roman" panose="02020603050405020304" pitchFamily="18" charset="0"/>
                <a:cs typeface="Times New Roman" panose="02020603050405020304" pitchFamily="18" charset="0"/>
              </a:rPr>
              <a:t>Laramie, WY | jeffrey_evans@tnc.org | (970) 672-6766</a:t>
            </a:r>
          </a:p>
          <a:p>
            <a:pPr algn="l"/>
            <a:endParaRPr lang="en-US" sz="1200" dirty="0">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transition spd="med">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1905000" y="1295400"/>
            <a:ext cx="6894512" cy="4953000"/>
          </a:xfrm>
        </p:spPr>
        <p:txBody>
          <a:bodyPr>
            <a:noAutofit/>
          </a:bodyPr>
          <a:lstStyle/>
          <a:p>
            <a:pPr eaLnBrk="1" hangingPunct="1">
              <a:lnSpc>
                <a:spcPct val="90000"/>
              </a:lnSpc>
              <a:buClr>
                <a:schemeClr val="bg1"/>
              </a:buClr>
              <a:buSzPct val="55000"/>
              <a:buFont typeface="Wingdings" pitchFamily="2" charset="2"/>
              <a:buChar char="l"/>
              <a:defRPr/>
            </a:pPr>
            <a:r>
              <a:rPr lang="en-US" sz="2800" b="0" dirty="0">
                <a:effectLst>
                  <a:outerShdw blurRad="38100" dist="38100" dir="2700000" algn="tl">
                    <a:srgbClr val="000000">
                      <a:alpha val="43137"/>
                    </a:srgbClr>
                  </a:outerShdw>
                </a:effectLst>
                <a:latin typeface="Times New Roman" pitchFamily="18" charset="0"/>
                <a:cs typeface="Times New Roman" pitchFamily="18" charset="0"/>
              </a:rPr>
              <a:t>Bootstrapping - Multiple random realizations of data </a:t>
            </a:r>
            <a:r>
              <a:rPr lang="en-US" sz="2000" b="0" dirty="0">
                <a:effectLst>
                  <a:outerShdw blurRad="38100" dist="38100" dir="2700000" algn="tl">
                    <a:srgbClr val="000000">
                      <a:alpha val="43137"/>
                    </a:srgbClr>
                  </a:outerShdw>
                </a:effectLst>
                <a:latin typeface="Times New Roman" pitchFamily="18" charset="0"/>
                <a:cs typeface="Times New Roman" pitchFamily="18" charset="0"/>
              </a:rPr>
              <a:t>(with replacement)</a:t>
            </a:r>
            <a:endParaRPr lang="en-US" sz="28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800" b="0" dirty="0">
                <a:effectLst>
                  <a:outerShdw blurRad="38100" dist="38100" dir="2700000" algn="tl">
                    <a:srgbClr val="000000">
                      <a:alpha val="43137"/>
                    </a:srgbClr>
                  </a:outerShdw>
                </a:effectLst>
                <a:latin typeface="Times New Roman" pitchFamily="18" charset="0"/>
                <a:cs typeface="Times New Roman" pitchFamily="18" charset="0"/>
              </a:rPr>
              <a:t>Any single randomization is a less than optimal representation of data</a:t>
            </a:r>
          </a:p>
          <a:p>
            <a:pPr eaLnBrk="1" hangingPunct="1">
              <a:lnSpc>
                <a:spcPct val="90000"/>
              </a:lnSpc>
              <a:buClr>
                <a:schemeClr val="bg1"/>
              </a:buClr>
              <a:buSzPct val="55000"/>
              <a:buFont typeface="Wingdings" pitchFamily="2" charset="2"/>
              <a:buChar char="l"/>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800" b="0" dirty="0">
                <a:effectLst>
                  <a:outerShdw blurRad="38100" dist="38100" dir="2700000" algn="tl">
                    <a:srgbClr val="000000">
                      <a:alpha val="43137"/>
                    </a:srgbClr>
                  </a:outerShdw>
                </a:effectLst>
                <a:latin typeface="Times New Roman" pitchFamily="18" charset="0"/>
                <a:cs typeface="Times New Roman" pitchFamily="18" charset="0"/>
              </a:rPr>
              <a:t>Converges on stable estimate </a:t>
            </a:r>
          </a:p>
          <a:p>
            <a:pPr eaLnBrk="1" hangingPunct="1">
              <a:lnSpc>
                <a:spcPct val="90000"/>
              </a:lnSpc>
              <a:buClr>
                <a:schemeClr val="bg1"/>
              </a:buClr>
              <a:buSzPct val="55000"/>
              <a:buFont typeface="Wingdings" pitchFamily="2" charset="2"/>
              <a:buChar char="l"/>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800" b="0" dirty="0">
                <a:effectLst>
                  <a:outerShdw blurRad="38100" dist="38100" dir="2700000" algn="tl">
                    <a:srgbClr val="000000">
                      <a:alpha val="43137"/>
                    </a:srgbClr>
                  </a:outerShdw>
                </a:effectLst>
                <a:latin typeface="Times New Roman" pitchFamily="18" charset="0"/>
                <a:cs typeface="Times New Roman" pitchFamily="18" charset="0"/>
              </a:rPr>
              <a:t>Estimation based on “voting” across ensemble</a:t>
            </a:r>
          </a:p>
          <a:p>
            <a:pPr eaLnBrk="1" hangingPunct="1">
              <a:lnSpc>
                <a:spcPct val="90000"/>
              </a:lnSpc>
              <a:buClr>
                <a:schemeClr val="bg1"/>
              </a:buClr>
              <a:buSzPct val="55000"/>
              <a:buFont typeface="Wingdings" pitchFamily="2" charset="2"/>
              <a:buChar char="l"/>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800" b="0" dirty="0">
                <a:effectLst>
                  <a:outerShdw blurRad="38100" dist="38100" dir="2700000" algn="tl">
                    <a:srgbClr val="000000">
                      <a:alpha val="43137"/>
                    </a:srgbClr>
                  </a:outerShdw>
                </a:effectLst>
                <a:latin typeface="Times New Roman" pitchFamily="18" charset="0"/>
                <a:cs typeface="Times New Roman" pitchFamily="18" charset="0"/>
              </a:rPr>
              <a:t>Converges on stable estimate of probability distribution akin to MCMC </a:t>
            </a:r>
          </a:p>
          <a:p>
            <a:pPr eaLnBrk="1" hangingPunct="1">
              <a:lnSpc>
                <a:spcPct val="90000"/>
              </a:lnSpc>
              <a:buClr>
                <a:schemeClr val="bg1"/>
              </a:buClr>
              <a:buSzPct val="55000"/>
              <a:buFont typeface="Wingdings" pitchFamily="2" charset="2"/>
              <a:buChar char="l"/>
              <a:defRPr/>
            </a:pPr>
            <a:endParaRPr lang="en-US" sz="2800" b="0"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Rectangle 2"/>
          <p:cNvSpPr txBox="1">
            <a:spLocks noChangeArrowheads="1"/>
          </p:cNvSpPr>
          <p:nvPr/>
        </p:nvSpPr>
        <p:spPr>
          <a:xfrm>
            <a:off x="1828800" y="304800"/>
            <a:ext cx="4648200" cy="457200"/>
          </a:xfrm>
          <a:prstGeom prst="rect">
            <a:avLst/>
          </a:prstGeom>
          <a:solidFill>
            <a:schemeClr val="accent5">
              <a:lumMod val="40000"/>
              <a:lumOff val="60000"/>
              <a:alpha val="40000"/>
            </a:schemeClr>
          </a:solidFill>
          <a:scene3d>
            <a:camera prst="orthographicFront"/>
            <a:lightRig rig="threePt" dir="t"/>
          </a:scene3d>
          <a:sp3d>
            <a:bevelT/>
          </a:sp3d>
        </p:spPr>
        <p:txBody>
          <a:bodyPr>
            <a:noAutofit/>
          </a:bodyPr>
          <a:lstStyle/>
          <a:p>
            <a:pPr lvl="0" algn="ctr">
              <a:spcBef>
                <a:spcPct val="0"/>
              </a:spcBef>
              <a:defRPr/>
            </a:pPr>
            <a:r>
              <a:rPr lang="en-US" sz="2400" dirty="0">
                <a:solidFill>
                  <a:schemeClr val="bg1"/>
                </a:solidFill>
                <a:latin typeface="Times New Roman" pitchFamily="18" charset="0"/>
                <a:cs typeface="Times New Roman" pitchFamily="18" charset="0"/>
              </a:rPr>
              <a:t>Ensemble (Weak) Learning</a:t>
            </a:r>
            <a:endParaRPr kumimoji="0" lang="en-US" sz="2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845853141"/>
      </p:ext>
    </p:extLst>
  </p:cSld>
  <p:clrMapOvr>
    <a:masterClrMapping/>
  </p:clrMapOvr>
  <p:transition spd="med">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1676400" y="1066800"/>
            <a:ext cx="7239000" cy="5638800"/>
          </a:xfrm>
        </p:spPr>
        <p:txBody>
          <a:bodyPr>
            <a:noAutofit/>
          </a:bodyPr>
          <a:lstStyle/>
          <a:p>
            <a:pPr marL="0" indent="0" eaLnBrk="1" hangingPunct="1">
              <a:lnSpc>
                <a:spcPct val="90000"/>
              </a:lnSpc>
              <a:buClr>
                <a:schemeClr val="bg1"/>
              </a:buClr>
              <a:buSzPct val="55000"/>
              <a:buNone/>
              <a:defRPr/>
            </a:pPr>
            <a:r>
              <a:rPr lang="en-US" sz="2400" dirty="0">
                <a:effectLst>
                  <a:outerShdw blurRad="38100" dist="38100" dir="2700000" algn="tl">
                    <a:srgbClr val="000000">
                      <a:alpha val="43137"/>
                    </a:srgbClr>
                  </a:outerShdw>
                </a:effectLst>
                <a:latin typeface="Times New Roman" pitchFamily="18" charset="0"/>
                <a:cs typeface="Times New Roman" pitchFamily="18" charset="0"/>
              </a:rPr>
              <a:t>Historically used to estimate error of sample distribution (testing </a:t>
            </a:r>
            <a:r>
              <a:rPr lang="en-US" sz="2400" dirty="0" err="1">
                <a:effectLst>
                  <a:outerShdw blurRad="38100" dist="38100" dir="2700000" algn="tl">
                    <a:srgbClr val="000000">
                      <a:alpha val="43137"/>
                    </a:srgbClr>
                  </a:outerShdw>
                </a:effectLst>
                <a:latin typeface="Times New Roman" pitchFamily="18" charset="0"/>
                <a:cs typeface="Times New Roman" pitchFamily="18" charset="0"/>
              </a:rPr>
              <a:t>iid</a:t>
            </a:r>
            <a:r>
              <a:rPr lang="en-US" sz="2400" dirty="0">
                <a:effectLst>
                  <a:outerShdw blurRad="38100" dist="38100" dir="2700000" algn="tl">
                    <a:srgbClr val="000000">
                      <a:alpha val="43137"/>
                    </a:srgbClr>
                  </a:outerShdw>
                </a:effectLst>
                <a:latin typeface="Times New Roman" pitchFamily="18" charset="0"/>
                <a:cs typeface="Times New Roman" pitchFamily="18" charset="0"/>
              </a:rPr>
              <a:t>) by estimating standard errors and confidence intervals</a:t>
            </a:r>
            <a:endParaRPr lang="en-US" sz="2400" b="0" dirty="0">
              <a:effectLst>
                <a:outerShdw blurRad="38100" dist="38100" dir="2700000" algn="tl">
                  <a:srgbClr val="000000">
                    <a:alpha val="43137"/>
                  </a:srgbClr>
                </a:outerShdw>
              </a:effectLst>
              <a:latin typeface="Times New Roman" pitchFamily="18" charset="0"/>
              <a:cs typeface="Times New Roman" pitchFamily="18" charset="0"/>
            </a:endParaRPr>
          </a:p>
          <a:p>
            <a:pPr marL="0" indent="0" eaLnBrk="1" hangingPunct="1">
              <a:lnSpc>
                <a:spcPct val="90000"/>
              </a:lnSpc>
              <a:buClr>
                <a:schemeClr val="bg1"/>
              </a:buClr>
              <a:buSzPct val="55000"/>
              <a:buNone/>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  Used when </a:t>
            </a:r>
            <a:r>
              <a:rPr lang="en-US" sz="1800" b="0" dirty="0">
                <a:effectLst>
                  <a:outerShdw blurRad="38100" dist="38100" dir="2700000" algn="tl">
                    <a:srgbClr val="000000">
                      <a:alpha val="43137"/>
                    </a:srgbClr>
                  </a:outerShdw>
                </a:effectLst>
                <a:latin typeface="Times New Roman" pitchFamily="18" charset="0"/>
                <a:cs typeface="Times New Roman" pitchFamily="18" charset="0"/>
              </a:rPr>
              <a:t>(</a:t>
            </a:r>
            <a:r>
              <a:rPr lang="en-US" sz="1800" b="0" dirty="0" err="1">
                <a:effectLst>
                  <a:outerShdw blurRad="38100" dist="38100" dir="2700000" algn="tl">
                    <a:srgbClr val="000000">
                      <a:alpha val="43137"/>
                    </a:srgbClr>
                  </a:outerShdw>
                </a:effectLst>
                <a:latin typeface="Times New Roman" pitchFamily="18" charset="0"/>
                <a:cs typeface="Times New Roman" pitchFamily="18" charset="0"/>
              </a:rPr>
              <a:t>Ader</a:t>
            </a:r>
            <a:r>
              <a:rPr lang="en-US" sz="1800" b="0" dirty="0">
                <a:effectLst>
                  <a:outerShdw blurRad="38100" dist="38100" dir="2700000" algn="tl">
                    <a:srgbClr val="000000">
                      <a:alpha val="43137"/>
                    </a:srgbClr>
                  </a:outerShdw>
                </a:effectLst>
                <a:latin typeface="Times New Roman" pitchFamily="18" charset="0"/>
                <a:cs typeface="Times New Roman" pitchFamily="18" charset="0"/>
              </a:rPr>
              <a:t> </a:t>
            </a:r>
            <a:r>
              <a:rPr lang="en-US" sz="1800" b="0" i="1" dirty="0">
                <a:effectLst>
                  <a:outerShdw blurRad="38100" dist="38100" dir="2700000" algn="tl">
                    <a:srgbClr val="000000">
                      <a:alpha val="43137"/>
                    </a:srgbClr>
                  </a:outerShdw>
                </a:effectLst>
                <a:latin typeface="Times New Roman" pitchFamily="18" charset="0"/>
                <a:cs typeface="Times New Roman" pitchFamily="18" charset="0"/>
              </a:rPr>
              <a:t>et al</a:t>
            </a:r>
            <a:r>
              <a:rPr lang="en-US" sz="1800" b="0" dirty="0">
                <a:effectLst>
                  <a:outerShdw blurRad="38100" dist="38100" dir="2700000" algn="tl">
                    <a:srgbClr val="000000">
                      <a:alpha val="43137"/>
                    </a:srgbClr>
                  </a:outerShdw>
                </a:effectLst>
                <a:latin typeface="Times New Roman" pitchFamily="18" charset="0"/>
                <a:cs typeface="Times New Roman" pitchFamily="18" charset="0"/>
              </a:rPr>
              <a:t>., 2008)</a:t>
            </a:r>
            <a:r>
              <a:rPr lang="en-US" sz="2400" b="0" dirty="0">
                <a:effectLst>
                  <a:outerShdw blurRad="38100" dist="38100" dir="2700000" algn="tl">
                    <a:srgbClr val="000000">
                      <a:alpha val="43137"/>
                    </a:srgbClr>
                  </a:outerShdw>
                </a:effectLst>
                <a:latin typeface="Times New Roman" pitchFamily="18" charset="0"/>
                <a:cs typeface="Times New Roman" pitchFamily="18" charset="0"/>
              </a:rPr>
              <a:t>:</a:t>
            </a:r>
          </a:p>
          <a:p>
            <a:pPr>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Theoretical distribution is complicated or unknown</a:t>
            </a:r>
          </a:p>
          <a:p>
            <a:pPr>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Sample size is insufficient for statistical inference</a:t>
            </a:r>
          </a:p>
          <a:p>
            <a:pPr>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Power calculations have to be derived</a:t>
            </a:r>
          </a:p>
          <a:p>
            <a:pPr eaLnBrk="1" hangingPunct="1">
              <a:lnSpc>
                <a:spcPct val="90000"/>
              </a:lnSpc>
              <a:buClr>
                <a:schemeClr val="bg1"/>
              </a:buClr>
              <a:buSzPct val="55000"/>
              <a:buFont typeface="Wingdings" pitchFamily="2" charset="2"/>
              <a:buChar char="l"/>
              <a:defRPr/>
            </a:pPr>
            <a:endParaRPr lang="en-US" sz="1800" b="0" dirty="0">
              <a:effectLst>
                <a:outerShdw blurRad="38100" dist="38100" dir="2700000" algn="tl">
                  <a:srgbClr val="000000">
                    <a:alpha val="43137"/>
                  </a:srgbClr>
                </a:outerShdw>
              </a:effectLst>
              <a:latin typeface="Times New Roman" pitchFamily="18" charset="0"/>
              <a:cs typeface="Times New Roman" pitchFamily="18" charset="0"/>
            </a:endParaRPr>
          </a:p>
          <a:p>
            <a:pPr marL="0" indent="0" eaLnBrk="1" hangingPunct="1">
              <a:lnSpc>
                <a:spcPct val="90000"/>
              </a:lnSpc>
              <a:buClr>
                <a:schemeClr val="bg1"/>
              </a:buClr>
              <a:buSzPct val="55000"/>
              <a:buNone/>
              <a:defRPr/>
            </a:pPr>
            <a:r>
              <a:rPr lang="en-US" sz="2400" dirty="0">
                <a:effectLst>
                  <a:outerShdw blurRad="38100" dist="38100" dir="2700000" algn="tl">
                    <a:srgbClr val="000000">
                      <a:alpha val="43137"/>
                    </a:srgbClr>
                  </a:outerShdw>
                </a:effectLst>
                <a:latin typeface="Times New Roman" pitchFamily="18" charset="0"/>
                <a:cs typeface="Times New Roman" pitchFamily="18" charset="0"/>
              </a:rPr>
              <a:t>Extended to provide a randomization framework for constructing model ensembles.</a:t>
            </a:r>
          </a:p>
          <a:p>
            <a:pPr marL="0" indent="0" eaLnBrk="1" hangingPunct="1">
              <a:lnSpc>
                <a:spcPct val="90000"/>
              </a:lnSpc>
              <a:buClr>
                <a:schemeClr val="bg1"/>
              </a:buClr>
              <a:buSzPct val="55000"/>
              <a:buNone/>
              <a:defRPr/>
            </a:pPr>
            <a:endParaRPr lang="en-US" sz="1800" dirty="0">
              <a:effectLst>
                <a:outerShdw blurRad="38100" dist="38100" dir="2700000" algn="tl">
                  <a:srgbClr val="000000">
                    <a:alpha val="43137"/>
                  </a:srgbClr>
                </a:outerShdw>
              </a:effectLst>
              <a:latin typeface="Times New Roman" pitchFamily="18" charset="0"/>
              <a:cs typeface="Times New Roman" pitchFamily="18" charset="0"/>
            </a:endParaRPr>
          </a:p>
          <a:p>
            <a:pPr marL="0" indent="0" eaLnBrk="1" hangingPunct="1">
              <a:lnSpc>
                <a:spcPct val="90000"/>
              </a:lnSpc>
              <a:buClr>
                <a:schemeClr val="bg1"/>
              </a:buClr>
              <a:buSzPct val="55000"/>
              <a:buNone/>
              <a:defRPr/>
            </a:pPr>
            <a:r>
              <a:rPr lang="en-US" sz="2400" dirty="0">
                <a:effectLst>
                  <a:outerShdw blurRad="38100" dist="38100" dir="2700000" algn="tl">
                    <a:srgbClr val="000000">
                      <a:alpha val="43137"/>
                    </a:srgbClr>
                  </a:outerShdw>
                </a:effectLst>
                <a:latin typeface="Times New Roman" pitchFamily="18" charset="0"/>
                <a:cs typeface="Times New Roman" pitchFamily="18" charset="0"/>
              </a:rPr>
              <a:t>Bootstrap estimate of each weak learner is based on sample with replacement  </a:t>
            </a:r>
            <a:endParaRPr lang="en-US" sz="2400" b="0"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Rectangle 2"/>
          <p:cNvSpPr txBox="1">
            <a:spLocks noChangeArrowheads="1"/>
          </p:cNvSpPr>
          <p:nvPr/>
        </p:nvSpPr>
        <p:spPr>
          <a:xfrm>
            <a:off x="1828800" y="304800"/>
            <a:ext cx="2209800" cy="457200"/>
          </a:xfrm>
          <a:prstGeom prst="rect">
            <a:avLst/>
          </a:prstGeom>
          <a:solidFill>
            <a:schemeClr val="accent5">
              <a:lumMod val="40000"/>
              <a:lumOff val="60000"/>
              <a:alpha val="40000"/>
            </a:schemeClr>
          </a:solidFill>
          <a:scene3d>
            <a:camera prst="orthographicFront"/>
            <a:lightRig rig="threePt" dir="t"/>
          </a:scene3d>
          <a:sp3d>
            <a:bevelT/>
          </a:sp3d>
        </p:spPr>
        <p:txBody>
          <a:bodyPr>
            <a:noAutofit/>
          </a:bodyPr>
          <a:lstStyle/>
          <a:p>
            <a:pPr lvl="0" algn="ctr">
              <a:spcBef>
                <a:spcPct val="0"/>
              </a:spcBef>
              <a:defRPr/>
            </a:pPr>
            <a:r>
              <a:rPr lang="en-US" sz="2400" dirty="0">
                <a:solidFill>
                  <a:schemeClr val="bg1"/>
                </a:solidFill>
                <a:latin typeface="Times New Roman" pitchFamily="18" charset="0"/>
                <a:cs typeface="Times New Roman" pitchFamily="18" charset="0"/>
              </a:rPr>
              <a:t>Bootstrapping</a:t>
            </a:r>
            <a:endParaRPr kumimoji="0" lang="en-US" sz="2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440328569"/>
      </p:ext>
    </p:extLst>
  </p:cSld>
  <p:clrMapOvr>
    <a:masterClrMapping/>
  </p:clrMapOvr>
  <p:transition spd="med">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1905000" y="990600"/>
            <a:ext cx="6894512" cy="4724400"/>
          </a:xfrm>
        </p:spPr>
        <p:txBody>
          <a:bodyPr>
            <a:noAutofit/>
          </a:bodyPr>
          <a:lstStyle/>
          <a:p>
            <a:pPr eaLnBrk="1" hangingPunct="1">
              <a:lnSpc>
                <a:spcPct val="90000"/>
              </a:lnSpc>
              <a:buClr>
                <a:schemeClr val="bg1"/>
              </a:buClr>
              <a:buSzPct val="55000"/>
              <a:buFont typeface="Wingdings" pitchFamily="2" charset="2"/>
              <a:buChar char="l"/>
              <a:defRPr/>
            </a:pPr>
            <a:r>
              <a:rPr lang="en-US" sz="2800" b="0" dirty="0">
                <a:effectLst>
                  <a:outerShdw blurRad="38100" dist="38100" dir="2700000" algn="tl">
                    <a:srgbClr val="000000">
                      <a:alpha val="43137"/>
                    </a:srgbClr>
                  </a:outerShdw>
                </a:effectLst>
                <a:latin typeface="Times New Roman" pitchFamily="18" charset="0"/>
                <a:cs typeface="Times New Roman" pitchFamily="18" charset="0"/>
              </a:rPr>
              <a:t>Can use continuous, nominal, categorical and ordered data.</a:t>
            </a:r>
          </a:p>
          <a:p>
            <a:pPr eaLnBrk="1" hangingPunct="1">
              <a:lnSpc>
                <a:spcPct val="90000"/>
              </a:lnSpc>
              <a:buClr>
                <a:schemeClr val="bg1"/>
              </a:buClr>
              <a:buSzPct val="55000"/>
              <a:buFont typeface="Wingdings" pitchFamily="2" charset="2"/>
              <a:buChar char="l"/>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800" b="0" dirty="0">
                <a:effectLst>
                  <a:outerShdw blurRad="38100" dist="38100" dir="2700000" algn="tl">
                    <a:srgbClr val="000000">
                      <a:alpha val="43137"/>
                    </a:srgbClr>
                  </a:outerShdw>
                </a:effectLst>
                <a:latin typeface="Times New Roman" pitchFamily="18" charset="0"/>
                <a:cs typeface="Times New Roman" pitchFamily="18" charset="0"/>
              </a:rPr>
              <a:t>Creates node splits using brute-force greedy search through entire variable space </a:t>
            </a:r>
          </a:p>
          <a:p>
            <a:pPr eaLnBrk="1" hangingPunct="1">
              <a:lnSpc>
                <a:spcPct val="90000"/>
              </a:lnSpc>
              <a:buClr>
                <a:schemeClr val="bg1"/>
              </a:buClr>
              <a:buSzPct val="55000"/>
              <a:buFont typeface="Wingdings" pitchFamily="2" charset="2"/>
              <a:buChar char="l"/>
              <a:defRPr/>
            </a:pPr>
            <a:endParaRPr lang="en-US" sz="1200" b="0" dirty="0">
              <a:effectLst>
                <a:outerShdw blurRad="38100" dist="38100" dir="2700000" algn="tl">
                  <a:srgbClr val="000000">
                    <a:alpha val="43137"/>
                  </a:srgbClr>
                </a:outerShdw>
              </a:effectLst>
              <a:latin typeface="Times New Roman" pitchFamily="18" charset="0"/>
              <a:cs typeface="Times New Roman" pitchFamily="18" charset="0"/>
            </a:endParaRPr>
          </a:p>
          <a:p>
            <a:pPr>
              <a:lnSpc>
                <a:spcPct val="90000"/>
              </a:lnSpc>
              <a:buClr>
                <a:schemeClr val="bg1"/>
              </a:buClr>
              <a:buSzPct val="55000"/>
              <a:buFont typeface="Wingdings" pitchFamily="2" charset="2"/>
              <a:buChar char="l"/>
              <a:defRPr/>
            </a:pPr>
            <a:r>
              <a:rPr lang="en-US" sz="2800" b="0" dirty="0">
                <a:effectLst>
                  <a:outerShdw blurRad="38100" dist="38100" dir="2700000" algn="tl">
                    <a:srgbClr val="000000">
                      <a:alpha val="43137"/>
                    </a:srgbClr>
                  </a:outerShdw>
                </a:effectLst>
                <a:latin typeface="Times New Roman" pitchFamily="18" charset="0"/>
                <a:cs typeface="Times New Roman" pitchFamily="18" charset="0"/>
              </a:rPr>
              <a:t>Uses entropy (Shannon’s or GINI Index) for quantifying node impurity </a:t>
            </a:r>
            <a:r>
              <a:rPr lang="en-US" sz="2000" b="0" dirty="0">
                <a:effectLst>
                  <a:outerShdw blurRad="38100" dist="38100" dir="2700000" algn="tl">
                    <a:srgbClr val="000000">
                      <a:alpha val="43137"/>
                    </a:srgbClr>
                  </a:outerShdw>
                </a:effectLst>
                <a:latin typeface="Times New Roman" pitchFamily="18" charset="0"/>
                <a:cs typeface="Times New Roman" pitchFamily="18" charset="0"/>
              </a:rPr>
              <a:t>(i.e., </a:t>
            </a:r>
            <a:r>
              <a:rPr lang="en-US" sz="2000" b="0" i="1" dirty="0">
                <a:effectLst>
                  <a:outerShdw blurRad="38100" dist="38100" dir="2700000" algn="tl">
                    <a:srgbClr val="000000">
                      <a:alpha val="43137"/>
                    </a:srgbClr>
                  </a:outerShdw>
                </a:effectLst>
                <a:latin typeface="Times New Roman" pitchFamily="18" charset="0"/>
                <a:cs typeface="Times New Roman" pitchFamily="18" charset="0"/>
              </a:rPr>
              <a:t>S</a:t>
            </a:r>
            <a:r>
              <a:rPr lang="en-US" sz="2000" b="0" dirty="0">
                <a:effectLst>
                  <a:outerShdw blurRad="38100" dist="38100" dir="2700000" algn="tl">
                    <a:srgbClr val="000000">
                      <a:alpha val="43137"/>
                    </a:srgbClr>
                  </a:outerShdw>
                </a:effectLst>
                <a:latin typeface="Times New Roman" pitchFamily="18" charset="0"/>
                <a:cs typeface="Times New Roman" pitchFamily="18" charset="0"/>
              </a:rPr>
              <a:t>=0 for single class)</a:t>
            </a:r>
          </a:p>
          <a:p>
            <a:pPr eaLnBrk="1" hangingPunct="1">
              <a:lnSpc>
                <a:spcPct val="90000"/>
              </a:lnSpc>
              <a:buClr>
                <a:schemeClr val="bg1"/>
              </a:buClr>
              <a:buSzPct val="55000"/>
              <a:buFont typeface="Wingdings" pitchFamily="2" charset="2"/>
              <a:buChar char="l"/>
              <a:defRPr/>
            </a:pPr>
            <a:endParaRPr lang="en-US" sz="28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endParaRPr lang="en-US" sz="12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800" b="0" dirty="0">
                <a:effectLst>
                  <a:outerShdw blurRad="38100" dist="38100" dir="2700000" algn="tl">
                    <a:srgbClr val="000000">
                      <a:alpha val="43137"/>
                    </a:srgbClr>
                  </a:outerShdw>
                </a:effectLst>
                <a:latin typeface="Times New Roman" pitchFamily="18" charset="0"/>
                <a:cs typeface="Times New Roman" pitchFamily="18" charset="0"/>
              </a:rPr>
              <a:t>Entropy Index represents probability distribution throughout recursive partitions</a:t>
            </a:r>
          </a:p>
          <a:p>
            <a:pPr eaLnBrk="1" hangingPunct="1">
              <a:lnSpc>
                <a:spcPct val="90000"/>
              </a:lnSpc>
              <a:buClr>
                <a:schemeClr val="bg1"/>
              </a:buClr>
              <a:buSzPct val="55000"/>
              <a:buFont typeface="Wingdings" pitchFamily="2" charset="2"/>
              <a:buChar char="l"/>
              <a:defRPr/>
            </a:pPr>
            <a:endParaRPr lang="en-US" sz="28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endParaRPr lang="en-US" sz="2800" b="0"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Rectangle 2"/>
          <p:cNvSpPr txBox="1">
            <a:spLocks noChangeArrowheads="1"/>
          </p:cNvSpPr>
          <p:nvPr/>
        </p:nvSpPr>
        <p:spPr>
          <a:xfrm>
            <a:off x="1828800" y="304800"/>
            <a:ext cx="4648200" cy="4572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Autofit/>
          </a:bodyPr>
          <a:lstStyle/>
          <a:p>
            <a:pPr lvl="0" algn="ctr">
              <a:spcBef>
                <a:spcPct val="0"/>
              </a:spcBef>
              <a:defRPr/>
            </a:pPr>
            <a:r>
              <a:rPr lang="en-US" sz="2400" dirty="0">
                <a:solidFill>
                  <a:schemeClr val="bg1"/>
                </a:solidFill>
                <a:latin typeface="Times New Roman" pitchFamily="18" charset="0"/>
                <a:cs typeface="Times New Roman" pitchFamily="18" charset="0"/>
              </a:rPr>
              <a:t>Classification and Regression Trees</a:t>
            </a:r>
            <a:endParaRPr kumimoji="0" lang="en-US" sz="2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032205200"/>
              </p:ext>
            </p:extLst>
          </p:nvPr>
        </p:nvGraphicFramePr>
        <p:xfrm>
          <a:off x="3886200" y="4724400"/>
          <a:ext cx="2493962" cy="690821"/>
        </p:xfrm>
        <a:graphic>
          <a:graphicData uri="http://schemas.openxmlformats.org/presentationml/2006/ole">
            <mc:AlternateContent xmlns:mc="http://schemas.openxmlformats.org/markup-compatibility/2006">
              <mc:Choice xmlns:v="urn:schemas-microsoft-com:vml" Requires="v">
                <p:oleObj spid="_x0000_s36091" name="Equation" r:id="rId3" imgW="1269720" imgH="355320" progId="Equation.3">
                  <p:embed/>
                </p:oleObj>
              </mc:Choice>
              <mc:Fallback>
                <p:oleObj name="Equation" r:id="rId3" imgW="1269720" imgH="355320" progId="Equation.3">
                  <p:embed/>
                  <p:pic>
                    <p:nvPicPr>
                      <p:cNvPr id="0" name=""/>
                      <p:cNvPicPr>
                        <a:picLocks noChangeAspect="1" noChangeArrowheads="1"/>
                      </p:cNvPicPr>
                      <p:nvPr/>
                    </p:nvPicPr>
                    <p:blipFill>
                      <a:blip r:embed="rId4"/>
                      <a:srcRect/>
                      <a:stretch>
                        <a:fillRect/>
                      </a:stretch>
                    </p:blipFill>
                    <p:spPr bwMode="auto">
                      <a:xfrm>
                        <a:off x="3886200" y="4724400"/>
                        <a:ext cx="2493962" cy="690821"/>
                      </a:xfrm>
                      <a:prstGeom prst="rect">
                        <a:avLst/>
                      </a:prstGeom>
                      <a:solidFill>
                        <a:schemeClr val="bg1">
                          <a:alpha val="85000"/>
                        </a:schemeClr>
                      </a:solidFill>
                      <a:ln>
                        <a:noFill/>
                      </a:ln>
                    </p:spPr>
                  </p:pic>
                </p:oleObj>
              </mc:Fallback>
            </mc:AlternateContent>
          </a:graphicData>
        </a:graphic>
      </p:graphicFrame>
    </p:spTree>
    <p:extLst>
      <p:ext uri="{BB962C8B-B14F-4D97-AF65-F5344CB8AC3E}">
        <p14:creationId xmlns:p14="http://schemas.microsoft.com/office/powerpoint/2010/main" val="3310775293"/>
      </p:ext>
    </p:extLst>
  </p:cSld>
  <p:clrMapOvr>
    <a:masterClrMapping/>
  </p:clrMapOvr>
  <p:transition spd="med">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66800"/>
            <a:ext cx="3048000" cy="2771775"/>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4016829"/>
            <a:ext cx="3028950" cy="2619375"/>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2950" y="3414713"/>
            <a:ext cx="38100" cy="2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2950" y="3414713"/>
            <a:ext cx="38100" cy="2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6"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2667000"/>
            <a:ext cx="4343400" cy="3881336"/>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2"/>
          <p:cNvSpPr txBox="1">
            <a:spLocks noChangeArrowheads="1"/>
          </p:cNvSpPr>
          <p:nvPr/>
        </p:nvSpPr>
        <p:spPr>
          <a:xfrm>
            <a:off x="3886200" y="381000"/>
            <a:ext cx="4648200" cy="4572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Autofit/>
          </a:bodyPr>
          <a:lstStyle/>
          <a:p>
            <a:pPr lvl="0" algn="ctr">
              <a:spcBef>
                <a:spcPct val="0"/>
              </a:spcBef>
              <a:defRPr/>
            </a:pPr>
            <a:r>
              <a:rPr lang="en-US" sz="2400" dirty="0">
                <a:solidFill>
                  <a:schemeClr val="bg1"/>
                </a:solidFill>
                <a:latin typeface="Times New Roman" pitchFamily="18" charset="0"/>
                <a:cs typeface="Times New Roman" pitchFamily="18" charset="0"/>
              </a:rPr>
              <a:t>Classification and Regression Trees</a:t>
            </a:r>
            <a:endParaRPr kumimoji="0" lang="en-US" sz="2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13" name="TextBox 12"/>
          <p:cNvSpPr txBox="1"/>
          <p:nvPr/>
        </p:nvSpPr>
        <p:spPr>
          <a:xfrm>
            <a:off x="4038600" y="1066800"/>
            <a:ext cx="4343400" cy="1385887"/>
          </a:xfrm>
          <a:prstGeom prst="rect">
            <a:avLst/>
          </a:prstGeom>
          <a:noFill/>
        </p:spPr>
        <p:txBody>
          <a:bodyPr wrap="square" rtlCol="0">
            <a:noAutofit/>
          </a:bodyPr>
          <a:lstStyle/>
          <a:p>
            <a:r>
              <a:rPr lang="en-US" sz="2000" dirty="0">
                <a:solidFill>
                  <a:schemeClr val="bg1"/>
                </a:solidFill>
              </a:rPr>
              <a:t>Empirically related to SVM, K-Means, Hierarchical clustering, etc…</a:t>
            </a:r>
          </a:p>
          <a:p>
            <a:endParaRPr lang="en-US" sz="1200" dirty="0">
              <a:solidFill>
                <a:schemeClr val="bg1"/>
              </a:solidFill>
            </a:endParaRPr>
          </a:p>
          <a:p>
            <a:r>
              <a:rPr lang="en-US" sz="2000" dirty="0">
                <a:solidFill>
                  <a:schemeClr val="bg1"/>
                </a:solidFill>
              </a:rPr>
              <a:t>Utilizes margin function (partition vector) </a:t>
            </a:r>
          </a:p>
        </p:txBody>
      </p:sp>
    </p:spTree>
    <p:extLst>
      <p:ext uri="{BB962C8B-B14F-4D97-AF65-F5344CB8AC3E}">
        <p14:creationId xmlns:p14="http://schemas.microsoft.com/office/powerpoint/2010/main" val="3278254386"/>
      </p:ext>
    </p:extLst>
  </p:cSld>
  <p:clrMapOvr>
    <a:masterClrMapping/>
  </p:clrMapOvr>
  <p:transition spd="med">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p:txBody>
          <a:bodyPr/>
          <a:lstStyle/>
          <a:p>
            <a:r>
              <a:rPr lang="en-US" b="0" dirty="0">
                <a:effectLst/>
                <a:latin typeface="Times New Roman" pitchFamily="18" charset="0"/>
                <a:cs typeface="Times New Roman" pitchFamily="18" charset="0"/>
              </a:rPr>
              <a:t>Partition the space into </a:t>
            </a:r>
            <a:r>
              <a:rPr lang="en-US" b="0" i="1" dirty="0">
                <a:effectLst/>
                <a:latin typeface="Times New Roman" pitchFamily="18" charset="0"/>
                <a:cs typeface="Times New Roman" pitchFamily="18" charset="0"/>
              </a:rPr>
              <a:t>M</a:t>
            </a:r>
            <a:r>
              <a:rPr lang="en-US" b="0" dirty="0">
                <a:effectLst/>
                <a:latin typeface="Times New Roman" pitchFamily="18" charset="0"/>
                <a:cs typeface="Times New Roman" pitchFamily="18" charset="0"/>
              </a:rPr>
              <a:t> regions: </a:t>
            </a:r>
          </a:p>
          <a:p>
            <a:pPr marL="0" indent="0">
              <a:buNone/>
            </a:pPr>
            <a:r>
              <a:rPr lang="en-US" b="0" dirty="0">
                <a:effectLst/>
                <a:latin typeface="Times New Roman" pitchFamily="18" charset="0"/>
                <a:cs typeface="Times New Roman" pitchFamily="18" charset="0"/>
              </a:rPr>
              <a:t>		R</a:t>
            </a:r>
            <a:r>
              <a:rPr lang="en-US" b="0" baseline="-25000" dirty="0">
                <a:effectLst/>
                <a:latin typeface="Times New Roman" pitchFamily="18" charset="0"/>
                <a:cs typeface="Times New Roman" pitchFamily="18" charset="0"/>
              </a:rPr>
              <a:t>1</a:t>
            </a:r>
            <a:r>
              <a:rPr lang="en-US" b="0" dirty="0">
                <a:effectLst/>
                <a:latin typeface="Times New Roman" pitchFamily="18" charset="0"/>
                <a:cs typeface="Times New Roman" pitchFamily="18" charset="0"/>
              </a:rPr>
              <a:t>, R</a:t>
            </a:r>
            <a:r>
              <a:rPr lang="en-US" b="0" baseline="-25000" dirty="0">
                <a:effectLst/>
                <a:latin typeface="Times New Roman" pitchFamily="18" charset="0"/>
                <a:cs typeface="Times New Roman" pitchFamily="18" charset="0"/>
              </a:rPr>
              <a:t>2</a:t>
            </a:r>
            <a:r>
              <a:rPr lang="en-US" b="0" dirty="0">
                <a:effectLst/>
                <a:latin typeface="Times New Roman" pitchFamily="18" charset="0"/>
                <a:cs typeface="Times New Roman" pitchFamily="18" charset="0"/>
              </a:rPr>
              <a:t>, …, R</a:t>
            </a:r>
            <a:r>
              <a:rPr lang="en-US" b="0" baseline="-25000" dirty="0">
                <a:effectLst/>
                <a:latin typeface="Times New Roman" pitchFamily="18" charset="0"/>
                <a:cs typeface="Times New Roman" pitchFamily="18" charset="0"/>
              </a:rPr>
              <a:t>M</a:t>
            </a:r>
            <a:r>
              <a:rPr lang="en-US" b="0" dirty="0">
                <a:effectLst/>
                <a:latin typeface="Times New Roman" pitchFamily="18" charset="0"/>
                <a:cs typeface="Times New Roman" pitchFamily="18" charset="0"/>
              </a:rPr>
              <a:t>.</a:t>
            </a:r>
          </a:p>
          <a:p>
            <a:endParaRPr lang="en-US" dirty="0">
              <a:latin typeface="Times New Roman" pitchFamily="18" charset="0"/>
              <a:cs typeface="Times New Roman" pitchFamily="18" charset="0"/>
            </a:endParaRPr>
          </a:p>
        </p:txBody>
      </p:sp>
      <p:graphicFrame>
        <p:nvGraphicFramePr>
          <p:cNvPr id="6148" name="Object 4"/>
          <p:cNvGraphicFramePr>
            <a:graphicFrameLocks noChangeAspect="1"/>
          </p:cNvGraphicFramePr>
          <p:nvPr>
            <p:extLst>
              <p:ext uri="{D42A27DB-BD31-4B8C-83A1-F6EECF244321}">
                <p14:modId xmlns:p14="http://schemas.microsoft.com/office/powerpoint/2010/main" val="4094903623"/>
              </p:ext>
            </p:extLst>
          </p:nvPr>
        </p:nvGraphicFramePr>
        <p:xfrm>
          <a:off x="2057400" y="3200400"/>
          <a:ext cx="6472039" cy="2133600"/>
        </p:xfrm>
        <a:graphic>
          <a:graphicData uri="http://schemas.openxmlformats.org/presentationml/2006/ole">
            <mc:AlternateContent xmlns:mc="http://schemas.openxmlformats.org/markup-compatibility/2006">
              <mc:Choice xmlns:v="urn:schemas-microsoft-com:vml" Requires="v">
                <p:oleObj spid="_x0000_s37095" name="Equation" r:id="rId3" imgW="2311200" imgH="761760" progId="Equation.3">
                  <p:embed/>
                </p:oleObj>
              </mc:Choice>
              <mc:Fallback>
                <p:oleObj name="Equation" r:id="rId3" imgW="2311200" imgH="761760" progId="Equation.3">
                  <p:embed/>
                  <p:pic>
                    <p:nvPicPr>
                      <p:cNvPr id="0" name=""/>
                      <p:cNvPicPr>
                        <a:picLocks noChangeAspect="1" noChangeArrowheads="1"/>
                      </p:cNvPicPr>
                      <p:nvPr/>
                    </p:nvPicPr>
                    <p:blipFill>
                      <a:blip r:embed="rId4"/>
                      <a:srcRect/>
                      <a:stretch>
                        <a:fillRect/>
                      </a:stretch>
                    </p:blipFill>
                    <p:spPr bwMode="auto">
                      <a:xfrm>
                        <a:off x="2057400" y="3200400"/>
                        <a:ext cx="6472039" cy="2133600"/>
                      </a:xfrm>
                      <a:prstGeom prst="rect">
                        <a:avLst/>
                      </a:prstGeom>
                      <a:solidFill>
                        <a:schemeClr val="bg1">
                          <a:alpha val="70000"/>
                        </a:schemeClr>
                      </a:solidFill>
                      <a:ln>
                        <a:noFill/>
                      </a:ln>
                      <a:effectLst/>
                    </p:spPr>
                  </p:pic>
                </p:oleObj>
              </mc:Fallback>
            </mc:AlternateContent>
          </a:graphicData>
        </a:graphic>
      </p:graphicFrame>
      <p:sp>
        <p:nvSpPr>
          <p:cNvPr id="6" name="Rectangle 2"/>
          <p:cNvSpPr txBox="1">
            <a:spLocks noChangeArrowheads="1"/>
          </p:cNvSpPr>
          <p:nvPr/>
        </p:nvSpPr>
        <p:spPr>
          <a:xfrm>
            <a:off x="1828800" y="304800"/>
            <a:ext cx="4648200" cy="4572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Autofit/>
          </a:bodyPr>
          <a:lstStyle/>
          <a:p>
            <a:pPr lvl="0" algn="ctr">
              <a:spcBef>
                <a:spcPct val="0"/>
              </a:spcBef>
              <a:defRPr/>
            </a:pPr>
            <a:r>
              <a:rPr lang="en-US" sz="2400" dirty="0">
                <a:solidFill>
                  <a:schemeClr val="bg1"/>
                </a:solidFill>
                <a:latin typeface="Times New Roman" pitchFamily="18" charset="0"/>
                <a:cs typeface="Times New Roman" pitchFamily="18" charset="0"/>
              </a:rPr>
              <a:t>Classification and Regression Trees</a:t>
            </a:r>
            <a:endParaRPr kumimoji="0" lang="en-US" sz="2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4231977901"/>
      </p:ext>
    </p:extLst>
  </p:cSld>
  <p:clrMapOvr>
    <a:masterClrMapping/>
  </p:clrMapOvr>
  <p:transition spd="med">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1371600" y="1524000"/>
            <a:ext cx="7696200" cy="4572000"/>
          </a:xfrm>
        </p:spPr>
        <p:txBody>
          <a:bodyPr>
            <a:normAutofit/>
          </a:bodyPr>
          <a:lstStyle/>
          <a:p>
            <a:pPr marL="0" indent="0">
              <a:lnSpc>
                <a:spcPct val="90000"/>
              </a:lnSpc>
              <a:buNone/>
            </a:pPr>
            <a:r>
              <a:rPr lang="en-US" sz="2800" dirty="0">
                <a:latin typeface="Times New Roman" pitchFamily="18" charset="0"/>
                <a:cs typeface="Times New Roman" pitchFamily="18" charset="0"/>
              </a:rPr>
              <a:t>The best partition: to minimize the sum of squared error:</a:t>
            </a:r>
          </a:p>
          <a:p>
            <a:pPr>
              <a:lnSpc>
                <a:spcPct val="90000"/>
              </a:lnSpc>
            </a:pPr>
            <a:endParaRPr lang="en-US" sz="2800" dirty="0">
              <a:latin typeface="Times New Roman" pitchFamily="18" charset="0"/>
              <a:cs typeface="Times New Roman" pitchFamily="18" charset="0"/>
            </a:endParaRPr>
          </a:p>
          <a:p>
            <a:pPr marL="0" indent="0">
              <a:lnSpc>
                <a:spcPct val="90000"/>
              </a:lnSpc>
              <a:buNone/>
            </a:pPr>
            <a:endParaRPr lang="en-US" sz="2800" dirty="0">
              <a:latin typeface="Times New Roman" pitchFamily="18" charset="0"/>
              <a:cs typeface="Times New Roman" pitchFamily="18" charset="0"/>
            </a:endParaRPr>
          </a:p>
          <a:p>
            <a:pPr marL="0" indent="0">
              <a:lnSpc>
                <a:spcPct val="90000"/>
              </a:lnSpc>
              <a:buNone/>
            </a:pPr>
            <a:endParaRPr lang="en-US" sz="1400" dirty="0">
              <a:latin typeface="Times New Roman" pitchFamily="18" charset="0"/>
              <a:cs typeface="Times New Roman" pitchFamily="18" charset="0"/>
            </a:endParaRPr>
          </a:p>
          <a:p>
            <a:pPr marL="0" indent="0">
              <a:lnSpc>
                <a:spcPct val="90000"/>
              </a:lnSpc>
              <a:buNone/>
            </a:pPr>
            <a:r>
              <a:rPr lang="en-US" sz="2800" dirty="0">
                <a:latin typeface="Times New Roman" pitchFamily="18" charset="0"/>
                <a:cs typeface="Times New Roman" pitchFamily="18" charset="0"/>
              </a:rPr>
              <a:t>Greedy algorithm: at each level choose variable </a:t>
            </a:r>
            <a:r>
              <a:rPr lang="en-US" sz="2800" i="1" dirty="0">
                <a:latin typeface="Times New Roman" pitchFamily="18" charset="0"/>
                <a:cs typeface="Times New Roman" pitchFamily="18" charset="0"/>
              </a:rPr>
              <a:t>j</a:t>
            </a:r>
            <a:r>
              <a:rPr lang="en-US" sz="2800" dirty="0">
                <a:latin typeface="Times New Roman" pitchFamily="18" charset="0"/>
                <a:cs typeface="Times New Roman" pitchFamily="18" charset="0"/>
              </a:rPr>
              <a:t> and value </a:t>
            </a:r>
            <a:r>
              <a:rPr lang="en-US" sz="2800" i="1" dirty="0">
                <a:latin typeface="Times New Roman" pitchFamily="18" charset="0"/>
                <a:cs typeface="Times New Roman" pitchFamily="18" charset="0"/>
              </a:rPr>
              <a:t>s</a:t>
            </a:r>
            <a:r>
              <a:rPr lang="en-US" sz="2800" dirty="0">
                <a:latin typeface="Times New Roman" pitchFamily="18" charset="0"/>
                <a:cs typeface="Times New Roman" pitchFamily="18" charset="0"/>
              </a:rPr>
              <a:t> as:</a:t>
            </a:r>
          </a:p>
          <a:p>
            <a:pPr>
              <a:lnSpc>
                <a:spcPct val="90000"/>
              </a:lnSpc>
            </a:pPr>
            <a:endParaRPr lang="en-US" sz="2800" dirty="0">
              <a:latin typeface="Times New Roman" pitchFamily="18" charset="0"/>
              <a:cs typeface="Times New Roman" pitchFamily="18" charset="0"/>
            </a:endParaRPr>
          </a:p>
          <a:p>
            <a:pPr>
              <a:lnSpc>
                <a:spcPct val="90000"/>
              </a:lnSpc>
            </a:pPr>
            <a:endParaRPr lang="en-US" sz="2800" dirty="0">
              <a:latin typeface="Times New Roman" pitchFamily="18" charset="0"/>
              <a:cs typeface="Times New Roman" pitchFamily="18" charset="0"/>
            </a:endParaRPr>
          </a:p>
          <a:p>
            <a:pPr>
              <a:lnSpc>
                <a:spcPct val="90000"/>
              </a:lnSpc>
            </a:pPr>
            <a:endParaRPr lang="en-US" sz="2800" dirty="0">
              <a:latin typeface="Times New Roman" pitchFamily="18" charset="0"/>
              <a:cs typeface="Times New Roman" pitchFamily="18" charset="0"/>
            </a:endParaRPr>
          </a:p>
          <a:p>
            <a:pPr>
              <a:lnSpc>
                <a:spcPct val="90000"/>
              </a:lnSpc>
            </a:pPr>
            <a:endParaRPr lang="en-US" sz="2800" dirty="0">
              <a:latin typeface="Times New Roman" pitchFamily="18" charset="0"/>
              <a:cs typeface="Times New Roman" pitchFamily="18" charset="0"/>
            </a:endParaRPr>
          </a:p>
        </p:txBody>
      </p:sp>
      <p:graphicFrame>
        <p:nvGraphicFramePr>
          <p:cNvPr id="15364" name="Object 4"/>
          <p:cNvGraphicFramePr>
            <a:graphicFrameLocks noChangeAspect="1"/>
          </p:cNvGraphicFramePr>
          <p:nvPr>
            <p:extLst>
              <p:ext uri="{D42A27DB-BD31-4B8C-83A1-F6EECF244321}">
                <p14:modId xmlns:p14="http://schemas.microsoft.com/office/powerpoint/2010/main" val="573678494"/>
              </p:ext>
            </p:extLst>
          </p:nvPr>
        </p:nvGraphicFramePr>
        <p:xfrm>
          <a:off x="3733800" y="2570162"/>
          <a:ext cx="2438400" cy="722435"/>
        </p:xfrm>
        <a:graphic>
          <a:graphicData uri="http://schemas.openxmlformats.org/presentationml/2006/ole">
            <mc:AlternateContent xmlns:mc="http://schemas.openxmlformats.org/markup-compatibility/2006">
              <mc:Choice xmlns:v="urn:schemas-microsoft-com:vml" Requires="v">
                <p:oleObj spid="_x0000_s38348" name="Equation" r:id="rId3" imgW="990360" imgH="431640" progId="Equation.3">
                  <p:embed/>
                </p:oleObj>
              </mc:Choice>
              <mc:Fallback>
                <p:oleObj name="Equation" r:id="rId3" imgW="99036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2570162"/>
                        <a:ext cx="2438400" cy="722435"/>
                      </a:xfrm>
                      <a:prstGeom prst="rect">
                        <a:avLst/>
                      </a:prstGeom>
                      <a:solidFill>
                        <a:schemeClr val="bg1">
                          <a:alpha val="70000"/>
                        </a:schemeClr>
                      </a:solidFill>
                      <a:ln>
                        <a:noFill/>
                      </a:ln>
                      <a:effectLst/>
                    </p:spPr>
                  </p:pic>
                </p:oleObj>
              </mc:Fallback>
            </mc:AlternateContent>
          </a:graphicData>
        </a:graphic>
      </p:graphicFrame>
      <p:graphicFrame>
        <p:nvGraphicFramePr>
          <p:cNvPr id="15365" name="Object 5"/>
          <p:cNvGraphicFramePr>
            <a:graphicFrameLocks noChangeAspect="1"/>
          </p:cNvGraphicFramePr>
          <p:nvPr>
            <p:extLst>
              <p:ext uri="{D42A27DB-BD31-4B8C-83A1-F6EECF244321}">
                <p14:modId xmlns:p14="http://schemas.microsoft.com/office/powerpoint/2010/main" val="1369589433"/>
              </p:ext>
            </p:extLst>
          </p:nvPr>
        </p:nvGraphicFramePr>
        <p:xfrm>
          <a:off x="2362200" y="4845050"/>
          <a:ext cx="5791200" cy="662354"/>
        </p:xfrm>
        <a:graphic>
          <a:graphicData uri="http://schemas.openxmlformats.org/presentationml/2006/ole">
            <mc:AlternateContent xmlns:mc="http://schemas.openxmlformats.org/markup-compatibility/2006">
              <mc:Choice xmlns:v="urn:schemas-microsoft-com:vml" Requires="v">
                <p:oleObj spid="_x0000_s38349" name="Equation" r:id="rId5" imgW="2971800" imgH="368280" progId="Equation.3">
                  <p:embed/>
                </p:oleObj>
              </mc:Choice>
              <mc:Fallback>
                <p:oleObj name="Equation" r:id="rId5" imgW="2971800" imgH="3682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4845050"/>
                        <a:ext cx="5791200" cy="662354"/>
                      </a:xfrm>
                      <a:prstGeom prst="rect">
                        <a:avLst/>
                      </a:prstGeom>
                      <a:solidFill>
                        <a:schemeClr val="bg1">
                          <a:alpha val="70000"/>
                        </a:schemeClr>
                      </a:solidFill>
                      <a:ln>
                        <a:noFill/>
                      </a:ln>
                      <a:effectLst/>
                    </p:spPr>
                  </p:pic>
                </p:oleObj>
              </mc:Fallback>
            </mc:AlternateContent>
          </a:graphicData>
        </a:graphic>
      </p:graphicFrame>
      <p:sp>
        <p:nvSpPr>
          <p:cNvPr id="7" name="Rectangle 2"/>
          <p:cNvSpPr txBox="1">
            <a:spLocks noChangeArrowheads="1"/>
          </p:cNvSpPr>
          <p:nvPr/>
        </p:nvSpPr>
        <p:spPr>
          <a:xfrm>
            <a:off x="1828800" y="304800"/>
            <a:ext cx="4648200" cy="4572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Autofit/>
          </a:bodyPr>
          <a:lstStyle/>
          <a:p>
            <a:pPr lvl="0" algn="ctr">
              <a:spcBef>
                <a:spcPct val="0"/>
              </a:spcBef>
              <a:defRPr/>
            </a:pPr>
            <a:r>
              <a:rPr lang="en-US" sz="2400" dirty="0">
                <a:solidFill>
                  <a:schemeClr val="bg1"/>
                </a:solidFill>
                <a:latin typeface="Times New Roman" pitchFamily="18" charset="0"/>
                <a:cs typeface="Times New Roman" pitchFamily="18" charset="0"/>
              </a:rPr>
              <a:t>Classification and Regression Trees</a:t>
            </a:r>
            <a:endParaRPr kumimoji="0" lang="en-US" sz="2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622466789"/>
      </p:ext>
    </p:extLst>
  </p:cSld>
  <p:clrMapOvr>
    <a:masterClrMapping/>
  </p:clrMapOvr>
  <p:transition spd="med">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950" y="2805113"/>
            <a:ext cx="38100" cy="2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descr="j0111180"/>
          <p:cNvPicPr>
            <a:picLocks noGrp="1" noChangeAspect="1" noChangeArrowheads="1"/>
          </p:cNvPicPr>
          <p:nvPr>
            <p:ph type="body" idx="1"/>
          </p:nvPr>
        </p:nvPicPr>
        <p:blipFill>
          <a:blip r:embed="rId3" cstate="print">
            <a:extLst>
              <a:ext uri="{28A0092B-C50C-407E-A947-70E740481C1C}">
                <a14:useLocalDpi xmlns:a14="http://schemas.microsoft.com/office/drawing/2010/main" val="0"/>
              </a:ext>
            </a:extLst>
          </a:blip>
          <a:srcRect/>
          <a:stretch>
            <a:fillRect/>
          </a:stretch>
        </p:blipFill>
        <p:spPr>
          <a:xfrm>
            <a:off x="381000" y="1600200"/>
            <a:ext cx="3927475" cy="3160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04" name="Picture 8" descr="eleph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828800"/>
            <a:ext cx="4152900" cy="3200400"/>
          </a:xfrm>
          <a:prstGeom prst="rect">
            <a:avLst/>
          </a:prstGeom>
          <a:noFill/>
          <a:extLst>
            <a:ext uri="{909E8E84-426E-40DD-AFC4-6F175D3DCCD1}">
              <a14:hiddenFill xmlns:a14="http://schemas.microsoft.com/office/drawing/2010/main">
                <a:solidFill>
                  <a:srgbClr val="FFFFFF"/>
                </a:solidFill>
              </a14:hiddenFill>
            </a:ext>
          </a:extLst>
        </p:spPr>
      </p:pic>
      <p:sp>
        <p:nvSpPr>
          <p:cNvPr id="4105" name="Line 9"/>
          <p:cNvSpPr>
            <a:spLocks noChangeShapeType="1"/>
          </p:cNvSpPr>
          <p:nvPr/>
        </p:nvSpPr>
        <p:spPr bwMode="auto">
          <a:xfrm>
            <a:off x="4114800" y="2743200"/>
            <a:ext cx="990600"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7" name="Line 11"/>
          <p:cNvSpPr>
            <a:spLocks noChangeShapeType="1"/>
          </p:cNvSpPr>
          <p:nvPr/>
        </p:nvSpPr>
        <p:spPr bwMode="auto">
          <a:xfrm>
            <a:off x="4114800" y="2895600"/>
            <a:ext cx="990600"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8" name="Line 12"/>
          <p:cNvSpPr>
            <a:spLocks noChangeShapeType="1"/>
          </p:cNvSpPr>
          <p:nvPr/>
        </p:nvSpPr>
        <p:spPr bwMode="auto">
          <a:xfrm>
            <a:off x="4114800" y="3276600"/>
            <a:ext cx="990600"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9" name="Line 13"/>
          <p:cNvSpPr>
            <a:spLocks noChangeShapeType="1"/>
          </p:cNvSpPr>
          <p:nvPr/>
        </p:nvSpPr>
        <p:spPr bwMode="auto">
          <a:xfrm>
            <a:off x="4114800" y="3124200"/>
            <a:ext cx="990600"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10" name="Rectangle 14"/>
          <p:cNvSpPr>
            <a:spLocks noChangeArrowheads="1"/>
          </p:cNvSpPr>
          <p:nvPr/>
        </p:nvSpPr>
        <p:spPr bwMode="auto">
          <a:xfrm>
            <a:off x="228600" y="1447800"/>
            <a:ext cx="838200" cy="2286000"/>
          </a:xfrm>
          <a:prstGeom prst="rect">
            <a:avLst/>
          </a:prstGeom>
          <a:noFill/>
          <a:ln w="38100">
            <a:solidFill>
              <a:schemeClr val="accent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1" name="Rectangle 15"/>
          <p:cNvSpPr>
            <a:spLocks noChangeArrowheads="1"/>
          </p:cNvSpPr>
          <p:nvPr/>
        </p:nvSpPr>
        <p:spPr bwMode="auto">
          <a:xfrm>
            <a:off x="1371600" y="1981200"/>
            <a:ext cx="381000" cy="990600"/>
          </a:xfrm>
          <a:prstGeom prst="rect">
            <a:avLst/>
          </a:prstGeom>
          <a:noFill/>
          <a:ln w="38100">
            <a:solidFill>
              <a:schemeClr val="folHlink"/>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2" name="Rectangle 16"/>
          <p:cNvSpPr>
            <a:spLocks noChangeArrowheads="1"/>
          </p:cNvSpPr>
          <p:nvPr/>
        </p:nvSpPr>
        <p:spPr bwMode="auto">
          <a:xfrm>
            <a:off x="1219200" y="3657600"/>
            <a:ext cx="2819400" cy="1295400"/>
          </a:xfrm>
          <a:prstGeom prst="rect">
            <a:avLst/>
          </a:prstGeom>
          <a:noFill/>
          <a:ln w="38100">
            <a:solidFill>
              <a:srgbClr val="FF99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3" name="Rectangle 17"/>
          <p:cNvSpPr>
            <a:spLocks noChangeArrowheads="1"/>
          </p:cNvSpPr>
          <p:nvPr/>
        </p:nvSpPr>
        <p:spPr bwMode="auto">
          <a:xfrm>
            <a:off x="1905000" y="1981200"/>
            <a:ext cx="838200" cy="1371600"/>
          </a:xfrm>
          <a:prstGeom prst="rect">
            <a:avLst/>
          </a:prstGeom>
          <a:noFill/>
          <a:ln w="38100">
            <a:solidFill>
              <a:srgbClr val="CC0066"/>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4" name="Rectangle 18"/>
          <p:cNvSpPr>
            <a:spLocks noChangeArrowheads="1"/>
          </p:cNvSpPr>
          <p:nvPr/>
        </p:nvSpPr>
        <p:spPr bwMode="auto">
          <a:xfrm>
            <a:off x="3657600" y="3124200"/>
            <a:ext cx="762000" cy="457200"/>
          </a:xfrm>
          <a:prstGeom prst="rect">
            <a:avLst/>
          </a:prstGeom>
          <a:noFill/>
          <a:ln w="381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5" name="Text Box 19"/>
          <p:cNvSpPr txBox="1">
            <a:spLocks noChangeArrowheads="1"/>
          </p:cNvSpPr>
          <p:nvPr/>
        </p:nvSpPr>
        <p:spPr bwMode="auto">
          <a:xfrm>
            <a:off x="381000" y="5553670"/>
            <a:ext cx="83820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solidFill>
                  <a:schemeClr val="bg1"/>
                </a:solidFill>
                <a:latin typeface="Times New Roman" pitchFamily="18" charset="0"/>
                <a:cs typeface="Times New Roman" pitchFamily="18" charset="0"/>
              </a:rPr>
              <a:t>It was six men of </a:t>
            </a:r>
            <a:r>
              <a:rPr lang="en-US" dirty="0" err="1">
                <a:solidFill>
                  <a:schemeClr val="bg1"/>
                </a:solidFill>
                <a:latin typeface="Times New Roman" pitchFamily="18" charset="0"/>
                <a:cs typeface="Times New Roman" pitchFamily="18" charset="0"/>
              </a:rPr>
              <a:t>Indostan</a:t>
            </a:r>
            <a:r>
              <a:rPr lang="en-US" dirty="0">
                <a:solidFill>
                  <a:schemeClr val="bg1"/>
                </a:solidFill>
                <a:latin typeface="Times New Roman" pitchFamily="18" charset="0"/>
                <a:cs typeface="Times New Roman" pitchFamily="18" charset="0"/>
              </a:rPr>
              <a:t> ; To learning much inclined, Who went to see the Elephant; (Though all of them were blind), That each by observation; Might satisfy his mind …. </a:t>
            </a:r>
            <a:br>
              <a:rPr lang="en-US" dirty="0">
                <a:solidFill>
                  <a:schemeClr val="bg1"/>
                </a:solidFill>
                <a:latin typeface="Times New Roman" pitchFamily="18" charset="0"/>
                <a:cs typeface="Times New Roman" pitchFamily="18" charset="0"/>
              </a:rPr>
            </a:br>
            <a:r>
              <a:rPr lang="en-US" dirty="0">
                <a:solidFill>
                  <a:schemeClr val="bg1"/>
                </a:solidFill>
                <a:latin typeface="Times New Roman" pitchFamily="18" charset="0"/>
                <a:cs typeface="Times New Roman" pitchFamily="18" charset="0"/>
              </a:rPr>
              <a:t>-- “</a:t>
            </a:r>
            <a:r>
              <a:rPr lang="en-US" b="1" dirty="0">
                <a:solidFill>
                  <a:schemeClr val="bg1"/>
                </a:solidFill>
                <a:latin typeface="Times New Roman" pitchFamily="18" charset="0"/>
                <a:cs typeface="Times New Roman" pitchFamily="18" charset="0"/>
              </a:rPr>
              <a:t>The Blind Men and the Elephant</a:t>
            </a:r>
            <a:r>
              <a:rPr lang="en-US" dirty="0">
                <a:solidFill>
                  <a:schemeClr val="bg1"/>
                </a:solidFill>
                <a:latin typeface="Times New Roman" pitchFamily="18" charset="0"/>
                <a:cs typeface="Times New Roman" pitchFamily="18" charset="0"/>
              </a:rPr>
              <a:t>”  by John Godfrey Saxe (1816-1887) </a:t>
            </a:r>
          </a:p>
        </p:txBody>
      </p:sp>
      <p:sp>
        <p:nvSpPr>
          <p:cNvPr id="17" name="Rectangle 2"/>
          <p:cNvSpPr txBox="1">
            <a:spLocks noChangeArrowheads="1"/>
          </p:cNvSpPr>
          <p:nvPr/>
        </p:nvSpPr>
        <p:spPr>
          <a:xfrm>
            <a:off x="3886200" y="381000"/>
            <a:ext cx="4648200" cy="4572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Autofit/>
          </a:bodyPr>
          <a:lstStyle/>
          <a:p>
            <a:pPr lvl="0" algn="ctr">
              <a:spcBef>
                <a:spcPct val="0"/>
              </a:spcBef>
              <a:defRPr/>
            </a:pPr>
            <a:r>
              <a:rPr lang="en-US" sz="2400" dirty="0">
                <a:solidFill>
                  <a:schemeClr val="bg1"/>
                </a:solidFill>
                <a:latin typeface="Times New Roman" pitchFamily="18" charset="0"/>
                <a:cs typeface="Times New Roman" pitchFamily="18" charset="0"/>
              </a:rPr>
              <a:t>Classification and Regression Trees</a:t>
            </a:r>
            <a:endParaRPr kumimoji="0" lang="en-US" sz="2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627903099"/>
      </p:ext>
    </p:extLst>
  </p:cSld>
  <p:clrMapOvr>
    <a:masterClrMapping/>
  </p:clrMapOvr>
  <p:transition spd="med">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1905000" y="1066800"/>
            <a:ext cx="6894512" cy="5486400"/>
          </a:xfrm>
        </p:spPr>
        <p:txBody>
          <a:bodyPr>
            <a:noAutofit/>
          </a:bodyPr>
          <a:lstStyle/>
          <a:p>
            <a:pPr eaLnBrk="1" hangingPunct="1">
              <a:lnSpc>
                <a:spcPct val="90000"/>
              </a:lnSpc>
              <a:buClr>
                <a:schemeClr val="bg1"/>
              </a:buClr>
              <a:buSzPct val="55000"/>
              <a:buFont typeface="Wingdings" pitchFamily="2" charset="2"/>
              <a:buChar char="l"/>
              <a:defRPr/>
            </a:pPr>
            <a:r>
              <a:rPr lang="en-US" sz="2200" b="0" dirty="0">
                <a:effectLst>
                  <a:outerShdw blurRad="38100" dist="38100" dir="2700000" algn="tl">
                    <a:srgbClr val="000000">
                      <a:alpha val="43137"/>
                    </a:srgbClr>
                  </a:outerShdw>
                </a:effectLst>
                <a:latin typeface="Times New Roman" pitchFamily="18" charset="0"/>
                <a:cs typeface="Times New Roman" pitchFamily="18" charset="0"/>
              </a:rPr>
              <a:t>CART’s require a Cost Complexity parameter to limit depth (number of splits) of partitions and requires pruning to avoid </a:t>
            </a:r>
            <a:r>
              <a:rPr lang="en-US" sz="2200" b="0" dirty="0" err="1">
                <a:effectLst>
                  <a:outerShdw blurRad="38100" dist="38100" dir="2700000" algn="tl">
                    <a:srgbClr val="000000">
                      <a:alpha val="43137"/>
                    </a:srgbClr>
                  </a:outerShdw>
                </a:effectLst>
                <a:latin typeface="Times New Roman" pitchFamily="18" charset="0"/>
                <a:cs typeface="Times New Roman" pitchFamily="18" charset="0"/>
              </a:rPr>
              <a:t>overfit</a:t>
            </a:r>
            <a:endParaRPr lang="en-US" sz="22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endParaRPr lang="en-US" sz="10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200" b="0" dirty="0">
                <a:effectLst>
                  <a:outerShdw blurRad="38100" dist="38100" dir="2700000" algn="tl">
                    <a:srgbClr val="000000">
                      <a:alpha val="43137"/>
                    </a:srgbClr>
                  </a:outerShdw>
                </a:effectLst>
                <a:latin typeface="Times New Roman" pitchFamily="18" charset="0"/>
                <a:cs typeface="Times New Roman" pitchFamily="18" charset="0"/>
              </a:rPr>
              <a:t>Because in Random Forests, CART’s are gown to full depth the model does not require complexity criteria or pruning parameters</a:t>
            </a:r>
          </a:p>
          <a:p>
            <a:pPr eaLnBrk="1" hangingPunct="1">
              <a:lnSpc>
                <a:spcPct val="90000"/>
              </a:lnSpc>
              <a:buClr>
                <a:schemeClr val="bg1"/>
              </a:buClr>
              <a:buSzPct val="55000"/>
              <a:buFont typeface="Wingdings" pitchFamily="2" charset="2"/>
              <a:buChar char="l"/>
              <a:defRPr/>
            </a:pPr>
            <a:endParaRPr lang="en-US" sz="10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200" b="0" dirty="0">
                <a:effectLst>
                  <a:outerShdw blurRad="38100" dist="38100" dir="2700000" algn="tl">
                    <a:srgbClr val="000000">
                      <a:alpha val="43137"/>
                    </a:srgbClr>
                  </a:outerShdw>
                </a:effectLst>
                <a:latin typeface="Times New Roman" pitchFamily="18" charset="0"/>
                <a:cs typeface="Times New Roman" pitchFamily="18" charset="0"/>
              </a:rPr>
              <a:t>Convergence provides more detailed estimate (better picture of elephant)</a:t>
            </a:r>
          </a:p>
          <a:p>
            <a:pPr eaLnBrk="1" hangingPunct="1">
              <a:lnSpc>
                <a:spcPct val="90000"/>
              </a:lnSpc>
              <a:buClr>
                <a:schemeClr val="bg1"/>
              </a:buClr>
              <a:buSzPct val="55000"/>
              <a:buFont typeface="Wingdings" pitchFamily="2" charset="2"/>
              <a:buChar char="l"/>
              <a:defRPr/>
            </a:pPr>
            <a:endParaRPr lang="en-US" sz="10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200" b="0" dirty="0">
                <a:effectLst>
                  <a:outerShdw blurRad="38100" dist="38100" dir="2700000" algn="tl">
                    <a:srgbClr val="000000">
                      <a:alpha val="43137"/>
                    </a:srgbClr>
                  </a:outerShdw>
                </a:effectLst>
                <a:latin typeface="Times New Roman" pitchFamily="18" charset="0"/>
                <a:cs typeface="Times New Roman" pitchFamily="18" charset="0"/>
              </a:rPr>
              <a:t>Hierarchical nature of partitioning provides balance of 1</a:t>
            </a:r>
            <a:r>
              <a:rPr lang="en-US" sz="2200" b="0" baseline="30000" dirty="0">
                <a:effectLst>
                  <a:outerShdw blurRad="38100" dist="38100" dir="2700000" algn="tl">
                    <a:srgbClr val="000000">
                      <a:alpha val="43137"/>
                    </a:srgbClr>
                  </a:outerShdw>
                </a:effectLst>
                <a:latin typeface="Times New Roman" pitchFamily="18" charset="0"/>
                <a:cs typeface="Times New Roman" pitchFamily="18" charset="0"/>
              </a:rPr>
              <a:t>st</a:t>
            </a:r>
            <a:r>
              <a:rPr lang="en-US" sz="2200" b="0" dirty="0">
                <a:effectLst>
                  <a:outerShdw blurRad="38100" dist="38100" dir="2700000" algn="tl">
                    <a:srgbClr val="000000">
                      <a:alpha val="43137"/>
                    </a:srgbClr>
                  </a:outerShdw>
                </a:effectLst>
                <a:latin typeface="Times New Roman" pitchFamily="18" charset="0"/>
                <a:cs typeface="Times New Roman" pitchFamily="18" charset="0"/>
              </a:rPr>
              <a:t> and 2</a:t>
            </a:r>
            <a:r>
              <a:rPr lang="en-US" sz="2200" b="0" baseline="30000" dirty="0">
                <a:effectLst>
                  <a:outerShdw blurRad="38100" dist="38100" dir="2700000" algn="tl">
                    <a:srgbClr val="000000">
                      <a:alpha val="43137"/>
                    </a:srgbClr>
                  </a:outerShdw>
                </a:effectLst>
                <a:latin typeface="Times New Roman" pitchFamily="18" charset="0"/>
                <a:cs typeface="Times New Roman" pitchFamily="18" charset="0"/>
              </a:rPr>
              <a:t>nd</a:t>
            </a:r>
            <a:r>
              <a:rPr lang="en-US" sz="2200" b="0" dirty="0">
                <a:effectLst>
                  <a:outerShdw blurRad="38100" dist="38100" dir="2700000" algn="tl">
                    <a:srgbClr val="000000">
                      <a:alpha val="43137"/>
                    </a:srgbClr>
                  </a:outerShdw>
                </a:effectLst>
                <a:latin typeface="Times New Roman" pitchFamily="18" charset="0"/>
                <a:cs typeface="Times New Roman" pitchFamily="18" charset="0"/>
              </a:rPr>
              <a:t> order variation</a:t>
            </a:r>
          </a:p>
          <a:p>
            <a:pPr eaLnBrk="1" hangingPunct="1">
              <a:lnSpc>
                <a:spcPct val="90000"/>
              </a:lnSpc>
              <a:buClr>
                <a:schemeClr val="bg1"/>
              </a:buClr>
              <a:buSzPct val="55000"/>
              <a:buFont typeface="Wingdings" pitchFamily="2" charset="2"/>
              <a:buChar char="l"/>
              <a:defRPr/>
            </a:pPr>
            <a:endParaRPr lang="en-US" sz="1000" b="0" dirty="0">
              <a:effectLst>
                <a:outerShdw blurRad="38100" dist="38100" dir="2700000" algn="tl">
                  <a:srgbClr val="000000">
                    <a:alpha val="43137"/>
                  </a:srgbClr>
                </a:outerShdw>
              </a:effectLst>
              <a:latin typeface="Times New Roman" pitchFamily="18" charset="0"/>
              <a:cs typeface="Times New Roman" pitchFamily="18" charset="0"/>
            </a:endParaRPr>
          </a:p>
          <a:p>
            <a:pPr>
              <a:lnSpc>
                <a:spcPct val="90000"/>
              </a:lnSpc>
              <a:buClr>
                <a:schemeClr val="bg1"/>
              </a:buClr>
              <a:buSzPct val="55000"/>
              <a:buFont typeface="Wingdings" pitchFamily="2" charset="2"/>
              <a:buChar char="l"/>
              <a:defRPr/>
            </a:pPr>
            <a:r>
              <a:rPr lang="en-US" sz="2200" b="0" dirty="0">
                <a:effectLst>
                  <a:outerShdw blurRad="38100" dist="38100" dir="2700000" algn="tl">
                    <a:srgbClr val="000000">
                      <a:alpha val="43137"/>
                    </a:srgbClr>
                  </a:outerShdw>
                </a:effectLst>
                <a:latin typeface="Times New Roman" pitchFamily="18" charset="0"/>
                <a:cs typeface="Times New Roman" pitchFamily="18" charset="0"/>
              </a:rPr>
              <a:t>Can account for interactions in high-dimensional space</a:t>
            </a:r>
          </a:p>
          <a:p>
            <a:pPr>
              <a:lnSpc>
                <a:spcPct val="90000"/>
              </a:lnSpc>
              <a:buClr>
                <a:schemeClr val="bg1"/>
              </a:buClr>
              <a:buSzPct val="55000"/>
              <a:buFont typeface="Wingdings" pitchFamily="2" charset="2"/>
              <a:buChar char="l"/>
              <a:defRPr/>
            </a:pPr>
            <a:endParaRPr lang="en-US" sz="1000" b="0" dirty="0">
              <a:effectLst>
                <a:outerShdw blurRad="38100" dist="38100" dir="2700000" algn="tl">
                  <a:srgbClr val="000000">
                    <a:alpha val="43137"/>
                  </a:srgbClr>
                </a:outerShdw>
              </a:effectLst>
              <a:latin typeface="Times New Roman" pitchFamily="18" charset="0"/>
              <a:cs typeface="Times New Roman" pitchFamily="18" charset="0"/>
            </a:endParaRPr>
          </a:p>
          <a:p>
            <a:pPr>
              <a:lnSpc>
                <a:spcPct val="90000"/>
              </a:lnSpc>
              <a:buClr>
                <a:schemeClr val="bg1"/>
              </a:buClr>
              <a:buSzPct val="55000"/>
              <a:buFont typeface="Wingdings" pitchFamily="2" charset="2"/>
              <a:buChar char="l"/>
              <a:defRPr/>
            </a:pPr>
            <a:r>
              <a:rPr lang="en-US" sz="2200" b="0" dirty="0">
                <a:effectLst>
                  <a:outerShdw blurRad="38100" dist="38100" dir="2700000" algn="tl">
                    <a:srgbClr val="000000">
                      <a:alpha val="43137"/>
                    </a:srgbClr>
                  </a:outerShdw>
                </a:effectLst>
                <a:latin typeface="Times New Roman" pitchFamily="18" charset="0"/>
                <a:cs typeface="Times New Roman" pitchFamily="18" charset="0"/>
              </a:rPr>
              <a:t>Reviles Latent (hidden) Variables</a:t>
            </a:r>
            <a:endParaRPr lang="en-US" sz="2400" b="0"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Rectangle 2"/>
          <p:cNvSpPr txBox="1">
            <a:spLocks noChangeArrowheads="1"/>
          </p:cNvSpPr>
          <p:nvPr/>
        </p:nvSpPr>
        <p:spPr>
          <a:xfrm>
            <a:off x="1828800" y="304800"/>
            <a:ext cx="2743200" cy="457200"/>
          </a:xfrm>
          <a:prstGeom prst="rect">
            <a:avLst/>
          </a:prstGeom>
          <a:solidFill>
            <a:schemeClr val="accent5">
              <a:lumMod val="40000"/>
              <a:lumOff val="60000"/>
              <a:alpha val="40000"/>
            </a:schemeClr>
          </a:solidFill>
          <a:scene3d>
            <a:camera prst="orthographicFront"/>
            <a:lightRig rig="threePt" dir="t"/>
          </a:scene3d>
          <a:sp3d>
            <a:bevelT/>
          </a:sp3d>
        </p:spPr>
        <p:txBody>
          <a:bodyPr>
            <a:noAutofit/>
          </a:bodyPr>
          <a:lstStyle/>
          <a:p>
            <a:pPr lvl="0" algn="ctr">
              <a:spcBef>
                <a:spcPct val="0"/>
              </a:spcBef>
              <a:defRPr/>
            </a:pPr>
            <a:r>
              <a:rPr lang="en-US" sz="2400" dirty="0">
                <a:solidFill>
                  <a:schemeClr val="bg1"/>
                </a:solidFill>
                <a:latin typeface="Times New Roman" pitchFamily="18" charset="0"/>
                <a:cs typeface="Times New Roman" pitchFamily="18" charset="0"/>
              </a:rPr>
              <a:t>Random Forests</a:t>
            </a:r>
            <a:endParaRPr kumimoji="0" lang="en-US" sz="2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1656462482"/>
      </p:ext>
    </p:extLst>
  </p:cSld>
  <p:clrMapOvr>
    <a:masterClrMapping/>
  </p:clrMapOvr>
  <p:transition spd="med">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304800" y="1295400"/>
            <a:ext cx="8610600" cy="4876800"/>
          </a:xfrm>
        </p:spPr>
        <p:txBody>
          <a:bodyPr>
            <a:normAutofit fontScale="70000" lnSpcReduction="20000"/>
          </a:bodyPr>
          <a:lstStyle/>
          <a:p>
            <a:pPr marL="0" indent="0">
              <a:buNone/>
            </a:pPr>
            <a:r>
              <a:rPr lang="en-US" sz="2900" b="0" dirty="0">
                <a:latin typeface="Times New Roman" pitchFamily="18" charset="0"/>
                <a:cs typeface="Times New Roman" pitchFamily="18" charset="0"/>
              </a:rPr>
              <a:t>The algorithm can be explained by:</a:t>
            </a:r>
          </a:p>
          <a:p>
            <a:pPr marL="0" indent="0">
              <a:buNone/>
            </a:pPr>
            <a:endParaRPr lang="en-US" sz="2600" b="0" dirty="0">
              <a:latin typeface="Times New Roman" pitchFamily="18" charset="0"/>
              <a:cs typeface="Times New Roman" pitchFamily="18" charset="0"/>
            </a:endParaRPr>
          </a:p>
          <a:p>
            <a:pPr marL="0" indent="0">
              <a:buNone/>
            </a:pPr>
            <a:r>
              <a:rPr lang="en-US" sz="2800" b="0" dirty="0">
                <a:latin typeface="Times New Roman" pitchFamily="18" charset="0"/>
                <a:cs typeface="Times New Roman" pitchFamily="18" charset="0"/>
              </a:rPr>
              <a:t>1. Iteratively construct </a:t>
            </a:r>
            <a:r>
              <a:rPr lang="en-US" sz="2800" b="0" i="1" dirty="0">
                <a:latin typeface="Times New Roman" pitchFamily="18" charset="0"/>
                <a:cs typeface="Times New Roman" pitchFamily="18" charset="0"/>
              </a:rPr>
              <a:t>N </a:t>
            </a:r>
            <a:r>
              <a:rPr lang="en-US" sz="2800" b="0" dirty="0">
                <a:latin typeface="Times New Roman" pitchFamily="18" charset="0"/>
                <a:cs typeface="Times New Roman" pitchFamily="18" charset="0"/>
              </a:rPr>
              <a:t>Bootstraps (with replacement) of size </a:t>
            </a:r>
            <a:r>
              <a:rPr lang="en-US" sz="2800" b="0" i="1" dirty="0">
                <a:latin typeface="Times New Roman" pitchFamily="18" charset="0"/>
                <a:cs typeface="Times New Roman" pitchFamily="18" charset="0"/>
              </a:rPr>
              <a:t>n </a:t>
            </a:r>
            <a:r>
              <a:rPr lang="en-US" sz="2800" b="0" dirty="0">
                <a:latin typeface="Times New Roman" pitchFamily="18" charset="0"/>
                <a:cs typeface="Times New Roman" pitchFamily="18" charset="0"/>
              </a:rPr>
              <a:t>(36%) sampled from </a:t>
            </a:r>
            <a:r>
              <a:rPr lang="en-US" sz="2800" b="0" i="1" dirty="0">
                <a:latin typeface="Times New Roman" pitchFamily="18" charset="0"/>
                <a:cs typeface="Times New Roman" pitchFamily="18" charset="0"/>
              </a:rPr>
              <a:t>Z</a:t>
            </a:r>
            <a:r>
              <a:rPr lang="en-US" sz="2800" b="0" dirty="0">
                <a:latin typeface="Times New Roman" pitchFamily="18" charset="0"/>
                <a:cs typeface="Times New Roman" pitchFamily="18" charset="0"/>
              </a:rPr>
              <a:t>, where </a:t>
            </a:r>
            <a:r>
              <a:rPr lang="en-US" sz="2800" b="0" i="1" dirty="0">
                <a:latin typeface="Times New Roman" pitchFamily="18" charset="0"/>
                <a:cs typeface="Times New Roman" pitchFamily="18" charset="0"/>
              </a:rPr>
              <a:t>N </a:t>
            </a:r>
            <a:r>
              <a:rPr lang="en-US" sz="2800" b="0" dirty="0">
                <a:latin typeface="Times New Roman" pitchFamily="18" charset="0"/>
                <a:cs typeface="Times New Roman" pitchFamily="18" charset="0"/>
              </a:rPr>
              <a:t>is number of Bootstrap replicates (trees to grow) and </a:t>
            </a:r>
            <a:r>
              <a:rPr lang="en-US" sz="2800" b="0" i="1" dirty="0">
                <a:latin typeface="Times New Roman" pitchFamily="18" charset="0"/>
                <a:cs typeface="Times New Roman" pitchFamily="18" charset="0"/>
              </a:rPr>
              <a:t>Z </a:t>
            </a:r>
            <a:r>
              <a:rPr lang="en-US" sz="2800" b="0" dirty="0">
                <a:latin typeface="Times New Roman" pitchFamily="18" charset="0"/>
                <a:cs typeface="Times New Roman" pitchFamily="18" charset="0"/>
              </a:rPr>
              <a:t>is the population to draw a Bootstrap sample from.</a:t>
            </a:r>
          </a:p>
          <a:p>
            <a:pPr marL="514350" indent="-514350">
              <a:buAutoNum type="arabicPeriod"/>
            </a:pPr>
            <a:endParaRPr lang="en-US" sz="1500" b="0" dirty="0">
              <a:latin typeface="Times New Roman" pitchFamily="18" charset="0"/>
              <a:cs typeface="Times New Roman" pitchFamily="18" charset="0"/>
            </a:endParaRPr>
          </a:p>
          <a:p>
            <a:pPr marL="0" indent="0">
              <a:buNone/>
            </a:pPr>
            <a:r>
              <a:rPr lang="en-US" sz="2800" b="0" dirty="0">
                <a:latin typeface="Times New Roman" pitchFamily="18" charset="0"/>
                <a:cs typeface="Times New Roman" pitchFamily="18" charset="0"/>
              </a:rPr>
              <a:t>2. Grow a random-forest tree </a:t>
            </a:r>
            <a:r>
              <a:rPr lang="en-US" sz="2800" b="0" i="1" dirty="0">
                <a:latin typeface="Times New Roman" pitchFamily="18" charset="0"/>
                <a:cs typeface="Times New Roman" pitchFamily="18" charset="0"/>
              </a:rPr>
              <a:t>T</a:t>
            </a:r>
            <a:r>
              <a:rPr lang="en-US" sz="2800" b="0" i="1" baseline="-25000" dirty="0">
                <a:latin typeface="Times New Roman" pitchFamily="18" charset="0"/>
                <a:cs typeface="Times New Roman" pitchFamily="18" charset="0"/>
              </a:rPr>
              <a:t>b</a:t>
            </a:r>
            <a:r>
              <a:rPr lang="en-US" sz="2800" b="0" i="1" dirty="0">
                <a:latin typeface="Times New Roman" pitchFamily="18" charset="0"/>
                <a:cs typeface="Times New Roman" pitchFamily="18" charset="0"/>
              </a:rPr>
              <a:t> </a:t>
            </a:r>
            <a:r>
              <a:rPr lang="en-US" sz="2800" b="0" dirty="0">
                <a:latin typeface="Times New Roman" pitchFamily="18" charset="0"/>
                <a:cs typeface="Times New Roman" pitchFamily="18" charset="0"/>
              </a:rPr>
              <a:t>at each node randomly select </a:t>
            </a:r>
            <a:r>
              <a:rPr lang="en-US" sz="2800" b="0" i="1" dirty="0">
                <a:latin typeface="Times New Roman" pitchFamily="18" charset="0"/>
                <a:cs typeface="Times New Roman" pitchFamily="18" charset="0"/>
              </a:rPr>
              <a:t>m </a:t>
            </a:r>
            <a:r>
              <a:rPr lang="en-US" sz="2800" b="0" dirty="0">
                <a:latin typeface="Times New Roman" pitchFamily="18" charset="0"/>
                <a:cs typeface="Times New Roman" pitchFamily="18" charset="0"/>
              </a:rPr>
              <a:t>variables from </a:t>
            </a:r>
            <a:r>
              <a:rPr lang="en-US" sz="2800" b="0" i="1" dirty="0">
                <a:latin typeface="Times New Roman" pitchFamily="18" charset="0"/>
                <a:cs typeface="Times New Roman" pitchFamily="18" charset="0"/>
              </a:rPr>
              <a:t>M </a:t>
            </a:r>
            <a:r>
              <a:rPr lang="en-US" sz="2800" b="0" dirty="0">
                <a:latin typeface="Times New Roman" pitchFamily="18" charset="0"/>
                <a:cs typeface="Times New Roman" pitchFamily="18" charset="0"/>
              </a:rPr>
              <a:t>to permute through each node to find best split by using the entropy index to assess information content and purity. Grow each tree to full extent with no pruning (e.g., no complexity parameter).</a:t>
            </a:r>
          </a:p>
          <a:p>
            <a:pPr marL="0" indent="0">
              <a:buNone/>
            </a:pPr>
            <a:endParaRPr lang="en-US" sz="1700" b="0" dirty="0">
              <a:latin typeface="Times New Roman" pitchFamily="18" charset="0"/>
              <a:cs typeface="Times New Roman" pitchFamily="18" charset="0"/>
            </a:endParaRPr>
          </a:p>
          <a:p>
            <a:pPr marL="0" indent="0">
              <a:buNone/>
            </a:pPr>
            <a:r>
              <a:rPr lang="en-US" sz="2800" b="0" dirty="0">
                <a:latin typeface="Times New Roman" pitchFamily="18" charset="0"/>
                <a:cs typeface="Times New Roman" pitchFamily="18" charset="0"/>
              </a:rPr>
              <a:t>3. Using withheld data (OOB, out-of-bag) to validate each random tree </a:t>
            </a:r>
            <a:r>
              <a:rPr lang="en-US" sz="2800" b="0" i="1" dirty="0">
                <a:latin typeface="Times New Roman" pitchFamily="18" charset="0"/>
                <a:cs typeface="Times New Roman" pitchFamily="18" charset="0"/>
              </a:rPr>
              <a:t>Tb </a:t>
            </a:r>
            <a:r>
              <a:rPr lang="en-US" sz="2800" b="0" dirty="0">
                <a:latin typeface="Times New Roman" pitchFamily="18" charset="0"/>
                <a:cs typeface="Times New Roman" pitchFamily="18" charset="0"/>
              </a:rPr>
              <a:t>(for classification OOB Error; for regression pseudo </a:t>
            </a:r>
            <a:r>
              <a:rPr lang="en-US" sz="2800" b="0" i="1" dirty="0">
                <a:latin typeface="Times New Roman" pitchFamily="18" charset="0"/>
                <a:cs typeface="Times New Roman" pitchFamily="18" charset="0"/>
              </a:rPr>
              <a:t>R</a:t>
            </a:r>
            <a:r>
              <a:rPr lang="en-US" sz="2800" b="0" baseline="30000" dirty="0">
                <a:latin typeface="Times New Roman" pitchFamily="18" charset="0"/>
                <a:cs typeface="Times New Roman" pitchFamily="18" charset="0"/>
              </a:rPr>
              <a:t>2</a:t>
            </a:r>
            <a:r>
              <a:rPr lang="en-US" sz="2800" b="0" dirty="0">
                <a:latin typeface="Times New Roman" pitchFamily="18" charset="0"/>
                <a:cs typeface="Times New Roman" pitchFamily="18" charset="0"/>
              </a:rPr>
              <a:t> and mean squared error).</a:t>
            </a:r>
          </a:p>
          <a:p>
            <a:pPr marL="0" indent="0">
              <a:buNone/>
            </a:pPr>
            <a:endParaRPr lang="en-US" sz="1700" b="0" dirty="0">
              <a:latin typeface="Times New Roman" pitchFamily="18" charset="0"/>
              <a:cs typeface="Times New Roman" pitchFamily="18" charset="0"/>
            </a:endParaRPr>
          </a:p>
          <a:p>
            <a:pPr marL="0" indent="0">
              <a:buNone/>
            </a:pPr>
            <a:r>
              <a:rPr lang="en-US" sz="2800" b="0" dirty="0">
                <a:latin typeface="Times New Roman" pitchFamily="18" charset="0"/>
                <a:cs typeface="Times New Roman" pitchFamily="18" charset="0"/>
              </a:rPr>
              <a:t>4. Output ensemble of random-forest trees</a:t>
            </a:r>
            <a:endParaRPr lang="en-US" sz="2800" dirty="0">
              <a:latin typeface="Times New Roman" pitchFamily="18" charset="0"/>
              <a:cs typeface="Times New Roman" pitchFamily="18" charset="0"/>
            </a:endParaRPr>
          </a:p>
        </p:txBody>
      </p:sp>
      <p:graphicFrame>
        <p:nvGraphicFramePr>
          <p:cNvPr id="15364" name="Object 4"/>
          <p:cNvGraphicFramePr>
            <a:graphicFrameLocks noChangeAspect="1"/>
          </p:cNvGraphicFramePr>
          <p:nvPr>
            <p:extLst>
              <p:ext uri="{D42A27DB-BD31-4B8C-83A1-F6EECF244321}">
                <p14:modId xmlns:p14="http://schemas.microsoft.com/office/powerpoint/2010/main" val="2548665458"/>
              </p:ext>
            </p:extLst>
          </p:nvPr>
        </p:nvGraphicFramePr>
        <p:xfrm>
          <a:off x="6019800" y="5379133"/>
          <a:ext cx="1600200" cy="1021667"/>
        </p:xfrm>
        <a:graphic>
          <a:graphicData uri="http://schemas.openxmlformats.org/presentationml/2006/ole">
            <mc:AlternateContent xmlns:mc="http://schemas.openxmlformats.org/markup-compatibility/2006">
              <mc:Choice xmlns:v="urn:schemas-microsoft-com:vml" Requires="v">
                <p:oleObj spid="_x0000_s40045" name="Equation" r:id="rId3" imgW="419040" imgH="393480" progId="Equation.3">
                  <p:embed/>
                </p:oleObj>
              </mc:Choice>
              <mc:Fallback>
                <p:oleObj name="Equation" r:id="rId3" imgW="419040" imgH="393480" progId="Equation.3">
                  <p:embed/>
                  <p:pic>
                    <p:nvPicPr>
                      <p:cNvPr id="0" name=""/>
                      <p:cNvPicPr>
                        <a:picLocks noChangeAspect="1" noChangeArrowheads="1"/>
                      </p:cNvPicPr>
                      <p:nvPr/>
                    </p:nvPicPr>
                    <p:blipFill>
                      <a:blip r:embed="rId4"/>
                      <a:srcRect/>
                      <a:stretch>
                        <a:fillRect/>
                      </a:stretch>
                    </p:blipFill>
                    <p:spPr bwMode="auto">
                      <a:xfrm>
                        <a:off x="6019800" y="5379133"/>
                        <a:ext cx="1600200" cy="1021667"/>
                      </a:xfrm>
                      <a:prstGeom prst="rect">
                        <a:avLst/>
                      </a:prstGeom>
                      <a:solidFill>
                        <a:schemeClr val="bg1">
                          <a:alpha val="70000"/>
                        </a:schemeClr>
                      </a:solidFill>
                      <a:ln>
                        <a:noFill/>
                      </a:ln>
                      <a:effectLst/>
                    </p:spPr>
                  </p:pic>
                </p:oleObj>
              </mc:Fallback>
            </mc:AlternateContent>
          </a:graphicData>
        </a:graphic>
      </p:graphicFrame>
      <p:sp>
        <p:nvSpPr>
          <p:cNvPr id="7" name="Rectangle 2"/>
          <p:cNvSpPr txBox="1">
            <a:spLocks noChangeArrowheads="1"/>
          </p:cNvSpPr>
          <p:nvPr/>
        </p:nvSpPr>
        <p:spPr>
          <a:xfrm>
            <a:off x="1828800" y="304800"/>
            <a:ext cx="2819400" cy="4572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Autofit/>
          </a:bodyPr>
          <a:lstStyle/>
          <a:p>
            <a:pPr lvl="0" algn="ctr">
              <a:spcBef>
                <a:spcPct val="0"/>
              </a:spcBef>
              <a:defRPr/>
            </a:pPr>
            <a:r>
              <a:rPr lang="en-US" sz="2400" dirty="0">
                <a:solidFill>
                  <a:schemeClr val="bg1"/>
                </a:solidFill>
                <a:latin typeface="Times New Roman" pitchFamily="18" charset="0"/>
                <a:cs typeface="Times New Roman" pitchFamily="18" charset="0"/>
              </a:rPr>
              <a:t>Random Forests</a:t>
            </a:r>
            <a:endParaRPr lang="en-US" sz="2400" b="1"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787294631"/>
      </p:ext>
    </p:extLst>
  </p:cSld>
  <p:clrMapOvr>
    <a:masterClrMapping/>
  </p:clrMapOvr>
  <p:transition spd="med">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203211" y="2667000"/>
            <a:ext cx="4379166" cy="2819400"/>
            <a:chOff x="473075" y="1589088"/>
            <a:chExt cx="6410313" cy="4855805"/>
          </a:xfrm>
        </p:grpSpPr>
        <p:sp>
          <p:nvSpPr>
            <p:cNvPr id="10" name="Rectangle 8"/>
            <p:cNvSpPr>
              <a:spLocks noChangeArrowheads="1"/>
            </p:cNvSpPr>
            <p:nvPr/>
          </p:nvSpPr>
          <p:spPr bwMode="auto">
            <a:xfrm>
              <a:off x="2139950" y="1589088"/>
              <a:ext cx="36870" cy="169277"/>
            </a:xfrm>
            <a:prstGeom prst="rect">
              <a:avLst/>
            </a:prstGeom>
            <a:noFill/>
            <a:ln w="19050">
              <a:solidFill>
                <a:schemeClr val="bg1"/>
              </a:solidFill>
              <a:miter lim="800000"/>
              <a:headEnd/>
              <a:tailEnd/>
            </a:ln>
          </p:spPr>
          <p:txBody>
            <a:bodyPr wrap="none" lIns="0" tIns="0" rIns="0" bIns="0">
              <a:spAutoFit/>
            </a:bodyPr>
            <a:lstStyle/>
            <a:p>
              <a:r>
                <a:rPr lang="en-US" sz="1100" dirty="0">
                  <a:solidFill>
                    <a:schemeClr val="bg1"/>
                  </a:solidFill>
                  <a:latin typeface="Arial" charset="0"/>
                </a:rPr>
                <a:t>|</a:t>
              </a:r>
              <a:endParaRPr lang="en-US" dirty="0">
                <a:solidFill>
                  <a:schemeClr val="bg1"/>
                </a:solidFill>
              </a:endParaRPr>
            </a:p>
          </p:txBody>
        </p:sp>
        <p:sp>
          <p:nvSpPr>
            <p:cNvPr id="11" name="Freeform 9"/>
            <p:cNvSpPr>
              <a:spLocks/>
            </p:cNvSpPr>
            <p:nvPr/>
          </p:nvSpPr>
          <p:spPr bwMode="auto">
            <a:xfrm>
              <a:off x="673100" y="1676400"/>
              <a:ext cx="2974975" cy="835025"/>
            </a:xfrm>
            <a:custGeom>
              <a:avLst/>
              <a:gdLst/>
              <a:ahLst/>
              <a:cxnLst>
                <a:cxn ang="0">
                  <a:pos x="0" y="526"/>
                </a:cxn>
                <a:cxn ang="0">
                  <a:pos x="0" y="0"/>
                </a:cxn>
                <a:cxn ang="0">
                  <a:pos x="1874" y="0"/>
                </a:cxn>
                <a:cxn ang="0">
                  <a:pos x="1874" y="526"/>
                </a:cxn>
              </a:cxnLst>
              <a:rect l="0" t="0" r="r" b="b"/>
              <a:pathLst>
                <a:path w="1874" h="526">
                  <a:moveTo>
                    <a:pt x="0" y="526"/>
                  </a:moveTo>
                  <a:lnTo>
                    <a:pt x="0" y="0"/>
                  </a:lnTo>
                  <a:lnTo>
                    <a:pt x="1874" y="0"/>
                  </a:lnTo>
                  <a:lnTo>
                    <a:pt x="1874" y="526"/>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2" name="Freeform 10"/>
            <p:cNvSpPr>
              <a:spLocks/>
            </p:cNvSpPr>
            <p:nvPr/>
          </p:nvSpPr>
          <p:spPr bwMode="auto">
            <a:xfrm>
              <a:off x="1539875" y="2511425"/>
              <a:ext cx="4216400" cy="1668463"/>
            </a:xfrm>
            <a:custGeom>
              <a:avLst/>
              <a:gdLst/>
              <a:ahLst/>
              <a:cxnLst>
                <a:cxn ang="0">
                  <a:pos x="0" y="1051"/>
                </a:cxn>
                <a:cxn ang="0">
                  <a:pos x="0" y="0"/>
                </a:cxn>
                <a:cxn ang="0">
                  <a:pos x="2656" y="0"/>
                </a:cxn>
                <a:cxn ang="0">
                  <a:pos x="2656" y="1051"/>
                </a:cxn>
              </a:cxnLst>
              <a:rect l="0" t="0" r="r" b="b"/>
              <a:pathLst>
                <a:path w="2656" h="1051">
                  <a:moveTo>
                    <a:pt x="0" y="1051"/>
                  </a:moveTo>
                  <a:lnTo>
                    <a:pt x="0" y="0"/>
                  </a:lnTo>
                  <a:lnTo>
                    <a:pt x="2656" y="0"/>
                  </a:lnTo>
                  <a:lnTo>
                    <a:pt x="2656" y="1051"/>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3" name="Freeform 11"/>
            <p:cNvSpPr>
              <a:spLocks/>
            </p:cNvSpPr>
            <p:nvPr/>
          </p:nvSpPr>
          <p:spPr bwMode="auto">
            <a:xfrm>
              <a:off x="4783138" y="4179888"/>
              <a:ext cx="1946275" cy="217487"/>
            </a:xfrm>
            <a:custGeom>
              <a:avLst/>
              <a:gdLst/>
              <a:ahLst/>
              <a:cxnLst>
                <a:cxn ang="0">
                  <a:pos x="0" y="137"/>
                </a:cxn>
                <a:cxn ang="0">
                  <a:pos x="0" y="0"/>
                </a:cxn>
                <a:cxn ang="0">
                  <a:pos x="1226" y="0"/>
                </a:cxn>
                <a:cxn ang="0">
                  <a:pos x="1226" y="137"/>
                </a:cxn>
              </a:cxnLst>
              <a:rect l="0" t="0" r="r" b="b"/>
              <a:pathLst>
                <a:path w="1226" h="137">
                  <a:moveTo>
                    <a:pt x="0" y="137"/>
                  </a:moveTo>
                  <a:lnTo>
                    <a:pt x="0" y="0"/>
                  </a:lnTo>
                  <a:lnTo>
                    <a:pt x="1226" y="0"/>
                  </a:lnTo>
                  <a:lnTo>
                    <a:pt x="1226" y="137"/>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4" name="Freeform 12"/>
            <p:cNvSpPr>
              <a:spLocks/>
            </p:cNvSpPr>
            <p:nvPr/>
          </p:nvSpPr>
          <p:spPr bwMode="auto">
            <a:xfrm>
              <a:off x="3700463" y="4397375"/>
              <a:ext cx="2162175" cy="419100"/>
            </a:xfrm>
            <a:custGeom>
              <a:avLst/>
              <a:gdLst/>
              <a:ahLst/>
              <a:cxnLst>
                <a:cxn ang="0">
                  <a:pos x="0" y="264"/>
                </a:cxn>
                <a:cxn ang="0">
                  <a:pos x="0" y="0"/>
                </a:cxn>
                <a:cxn ang="0">
                  <a:pos x="1362" y="0"/>
                </a:cxn>
                <a:cxn ang="0">
                  <a:pos x="1362" y="264"/>
                </a:cxn>
              </a:cxnLst>
              <a:rect l="0" t="0" r="r" b="b"/>
              <a:pathLst>
                <a:path w="1362" h="264">
                  <a:moveTo>
                    <a:pt x="0" y="264"/>
                  </a:moveTo>
                  <a:lnTo>
                    <a:pt x="0" y="0"/>
                  </a:lnTo>
                  <a:lnTo>
                    <a:pt x="1362" y="0"/>
                  </a:lnTo>
                  <a:lnTo>
                    <a:pt x="1362" y="264"/>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5" name="Freeform 13"/>
            <p:cNvSpPr>
              <a:spLocks/>
            </p:cNvSpPr>
            <p:nvPr/>
          </p:nvSpPr>
          <p:spPr bwMode="auto">
            <a:xfrm>
              <a:off x="2835275" y="4816475"/>
              <a:ext cx="1731963" cy="1250950"/>
            </a:xfrm>
            <a:custGeom>
              <a:avLst/>
              <a:gdLst/>
              <a:ahLst/>
              <a:cxnLst>
                <a:cxn ang="0">
                  <a:pos x="0" y="788"/>
                </a:cxn>
                <a:cxn ang="0">
                  <a:pos x="0" y="0"/>
                </a:cxn>
                <a:cxn ang="0">
                  <a:pos x="1091" y="0"/>
                </a:cxn>
                <a:cxn ang="0">
                  <a:pos x="1091" y="788"/>
                </a:cxn>
              </a:cxnLst>
              <a:rect l="0" t="0" r="r" b="b"/>
              <a:pathLst>
                <a:path w="1091" h="788">
                  <a:moveTo>
                    <a:pt x="0" y="788"/>
                  </a:moveTo>
                  <a:lnTo>
                    <a:pt x="0" y="0"/>
                  </a:lnTo>
                  <a:lnTo>
                    <a:pt x="1091" y="0"/>
                  </a:lnTo>
                  <a:lnTo>
                    <a:pt x="1091" y="788"/>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6" name="Freeform 14"/>
            <p:cNvSpPr>
              <a:spLocks/>
            </p:cNvSpPr>
            <p:nvPr/>
          </p:nvSpPr>
          <p:spPr bwMode="auto">
            <a:xfrm>
              <a:off x="2403475" y="6067425"/>
              <a:ext cx="865188" cy="209550"/>
            </a:xfrm>
            <a:custGeom>
              <a:avLst/>
              <a:gdLst/>
              <a:ahLst/>
              <a:cxnLst>
                <a:cxn ang="0">
                  <a:pos x="0" y="132"/>
                </a:cxn>
                <a:cxn ang="0">
                  <a:pos x="0" y="0"/>
                </a:cxn>
                <a:cxn ang="0">
                  <a:pos x="545" y="0"/>
                </a:cxn>
                <a:cxn ang="0">
                  <a:pos x="545" y="132"/>
                </a:cxn>
              </a:cxnLst>
              <a:rect l="0" t="0" r="r" b="b"/>
              <a:pathLst>
                <a:path w="545" h="132">
                  <a:moveTo>
                    <a:pt x="0" y="132"/>
                  </a:moveTo>
                  <a:lnTo>
                    <a:pt x="0" y="0"/>
                  </a:lnTo>
                  <a:lnTo>
                    <a:pt x="545" y="0"/>
                  </a:lnTo>
                  <a:lnTo>
                    <a:pt x="545" y="132"/>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7" name="Freeform 15"/>
            <p:cNvSpPr>
              <a:spLocks/>
            </p:cNvSpPr>
            <p:nvPr/>
          </p:nvSpPr>
          <p:spPr bwMode="auto">
            <a:xfrm>
              <a:off x="4135438" y="6067425"/>
              <a:ext cx="863600" cy="209550"/>
            </a:xfrm>
            <a:custGeom>
              <a:avLst/>
              <a:gdLst/>
              <a:ahLst/>
              <a:cxnLst>
                <a:cxn ang="0">
                  <a:pos x="0" y="132"/>
                </a:cxn>
                <a:cxn ang="0">
                  <a:pos x="0" y="0"/>
                </a:cxn>
                <a:cxn ang="0">
                  <a:pos x="544" y="0"/>
                </a:cxn>
                <a:cxn ang="0">
                  <a:pos x="544" y="132"/>
                </a:cxn>
              </a:cxnLst>
              <a:rect l="0" t="0" r="r" b="b"/>
              <a:pathLst>
                <a:path w="544" h="132">
                  <a:moveTo>
                    <a:pt x="0" y="132"/>
                  </a:moveTo>
                  <a:lnTo>
                    <a:pt x="0" y="0"/>
                  </a:lnTo>
                  <a:lnTo>
                    <a:pt x="544" y="0"/>
                  </a:lnTo>
                  <a:lnTo>
                    <a:pt x="544" y="132"/>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8" name="Rectangle 16"/>
            <p:cNvSpPr>
              <a:spLocks noChangeArrowheads="1"/>
            </p:cNvSpPr>
            <p:nvPr/>
          </p:nvSpPr>
          <p:spPr bwMode="auto">
            <a:xfrm>
              <a:off x="473075" y="1985963"/>
              <a:ext cx="391133"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NDVIC&lt; 0.06834</a:t>
              </a:r>
              <a:endParaRPr lang="en-US" dirty="0">
                <a:solidFill>
                  <a:schemeClr val="bg1"/>
                </a:solidFill>
              </a:endParaRPr>
            </a:p>
          </p:txBody>
        </p:sp>
        <p:sp>
          <p:nvSpPr>
            <p:cNvPr id="19" name="Rectangle 17"/>
            <p:cNvSpPr>
              <a:spLocks noChangeArrowheads="1"/>
            </p:cNvSpPr>
            <p:nvPr/>
          </p:nvSpPr>
          <p:spPr bwMode="auto">
            <a:xfrm>
              <a:off x="1363663" y="3352800"/>
              <a:ext cx="339837"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NBR&lt; 0.07883</a:t>
              </a:r>
              <a:endParaRPr lang="en-US" dirty="0">
                <a:solidFill>
                  <a:schemeClr val="bg1"/>
                </a:solidFill>
              </a:endParaRPr>
            </a:p>
          </p:txBody>
        </p:sp>
        <p:sp>
          <p:nvSpPr>
            <p:cNvPr id="20" name="Rectangle 18"/>
            <p:cNvSpPr>
              <a:spLocks noChangeArrowheads="1"/>
            </p:cNvSpPr>
            <p:nvPr/>
          </p:nvSpPr>
          <p:spPr bwMode="auto">
            <a:xfrm>
              <a:off x="4621213" y="4181475"/>
              <a:ext cx="310983"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NBR&lt; 0.3633</a:t>
              </a:r>
              <a:endParaRPr lang="en-US" dirty="0">
                <a:solidFill>
                  <a:schemeClr val="bg1"/>
                </a:solidFill>
              </a:endParaRPr>
            </a:p>
          </p:txBody>
        </p:sp>
        <p:sp>
          <p:nvSpPr>
            <p:cNvPr id="21" name="Rectangle 19"/>
            <p:cNvSpPr>
              <a:spLocks noChangeArrowheads="1"/>
            </p:cNvSpPr>
            <p:nvPr/>
          </p:nvSpPr>
          <p:spPr bwMode="auto">
            <a:xfrm>
              <a:off x="3544888" y="4500563"/>
              <a:ext cx="29815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NBR&gt;=0.123</a:t>
              </a:r>
              <a:endParaRPr lang="en-US" dirty="0">
                <a:solidFill>
                  <a:schemeClr val="bg1"/>
                </a:solidFill>
              </a:endParaRPr>
            </a:p>
          </p:txBody>
        </p:sp>
        <p:sp>
          <p:nvSpPr>
            <p:cNvPr id="22" name="Rectangle 20"/>
            <p:cNvSpPr>
              <a:spLocks noChangeArrowheads="1"/>
            </p:cNvSpPr>
            <p:nvPr/>
          </p:nvSpPr>
          <p:spPr bwMode="auto">
            <a:xfrm>
              <a:off x="2649538" y="5334000"/>
              <a:ext cx="36227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NDVIC&lt; 0.1859</a:t>
              </a:r>
              <a:endParaRPr lang="en-US" dirty="0">
                <a:solidFill>
                  <a:schemeClr val="bg1"/>
                </a:solidFill>
              </a:endParaRPr>
            </a:p>
          </p:txBody>
        </p:sp>
        <p:sp>
          <p:nvSpPr>
            <p:cNvPr id="23" name="Rectangle 21"/>
            <p:cNvSpPr>
              <a:spLocks noChangeArrowheads="1"/>
            </p:cNvSpPr>
            <p:nvPr/>
          </p:nvSpPr>
          <p:spPr bwMode="auto">
            <a:xfrm>
              <a:off x="3973513" y="6324600"/>
              <a:ext cx="29815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NBR&gt;=0.222</a:t>
              </a:r>
              <a:endParaRPr lang="en-US" dirty="0">
                <a:solidFill>
                  <a:schemeClr val="bg1"/>
                </a:solidFill>
              </a:endParaRPr>
            </a:p>
          </p:txBody>
        </p:sp>
        <p:sp>
          <p:nvSpPr>
            <p:cNvPr id="24" name="Rectangle 22"/>
            <p:cNvSpPr>
              <a:spLocks noChangeArrowheads="1"/>
            </p:cNvSpPr>
            <p:nvPr/>
          </p:nvSpPr>
          <p:spPr bwMode="auto">
            <a:xfrm>
              <a:off x="3432175" y="2154238"/>
              <a:ext cx="407163"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NDVIC&gt;=0.06834</a:t>
              </a:r>
              <a:endParaRPr lang="en-US" dirty="0">
                <a:solidFill>
                  <a:schemeClr val="bg1"/>
                </a:solidFill>
              </a:endParaRPr>
            </a:p>
          </p:txBody>
        </p:sp>
        <p:sp>
          <p:nvSpPr>
            <p:cNvPr id="25" name="Rectangle 23"/>
            <p:cNvSpPr>
              <a:spLocks noChangeArrowheads="1"/>
            </p:cNvSpPr>
            <p:nvPr/>
          </p:nvSpPr>
          <p:spPr bwMode="auto">
            <a:xfrm>
              <a:off x="5565775" y="3403600"/>
              <a:ext cx="355867"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NBR&gt;=0.07883</a:t>
              </a:r>
              <a:endParaRPr lang="en-US" dirty="0">
                <a:solidFill>
                  <a:schemeClr val="bg1"/>
                </a:solidFill>
              </a:endParaRPr>
            </a:p>
          </p:txBody>
        </p:sp>
        <p:sp>
          <p:nvSpPr>
            <p:cNvPr id="26" name="Rectangle 24"/>
            <p:cNvSpPr>
              <a:spLocks noChangeArrowheads="1"/>
            </p:cNvSpPr>
            <p:nvPr/>
          </p:nvSpPr>
          <p:spPr bwMode="auto">
            <a:xfrm>
              <a:off x="6556375" y="4492625"/>
              <a:ext cx="327013"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NBR&gt;=0.3633</a:t>
              </a:r>
              <a:endParaRPr lang="en-US" dirty="0">
                <a:solidFill>
                  <a:schemeClr val="bg1"/>
                </a:solidFill>
              </a:endParaRPr>
            </a:p>
          </p:txBody>
        </p:sp>
        <p:sp>
          <p:nvSpPr>
            <p:cNvPr id="27" name="Rectangle 25"/>
            <p:cNvSpPr>
              <a:spLocks noChangeArrowheads="1"/>
            </p:cNvSpPr>
            <p:nvPr/>
          </p:nvSpPr>
          <p:spPr bwMode="auto">
            <a:xfrm>
              <a:off x="5721350" y="4873625"/>
              <a:ext cx="28212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NBR&lt; 0.123</a:t>
              </a:r>
              <a:endParaRPr lang="en-US" dirty="0">
                <a:solidFill>
                  <a:schemeClr val="bg1"/>
                </a:solidFill>
              </a:endParaRPr>
            </a:p>
          </p:txBody>
        </p:sp>
        <p:sp>
          <p:nvSpPr>
            <p:cNvPr id="28" name="Rectangle 26"/>
            <p:cNvSpPr>
              <a:spLocks noChangeArrowheads="1"/>
            </p:cNvSpPr>
            <p:nvPr/>
          </p:nvSpPr>
          <p:spPr bwMode="auto">
            <a:xfrm>
              <a:off x="4367213" y="5502275"/>
              <a:ext cx="37830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NDVIC&gt;=0.1859</a:t>
              </a:r>
              <a:endParaRPr lang="en-US" dirty="0">
                <a:solidFill>
                  <a:schemeClr val="bg1"/>
                </a:solidFill>
              </a:endParaRPr>
            </a:p>
          </p:txBody>
        </p:sp>
        <p:sp>
          <p:nvSpPr>
            <p:cNvPr id="29" name="Rectangle 27"/>
            <p:cNvSpPr>
              <a:spLocks noChangeArrowheads="1"/>
            </p:cNvSpPr>
            <p:nvPr/>
          </p:nvSpPr>
          <p:spPr bwMode="auto">
            <a:xfrm>
              <a:off x="3078163" y="6324600"/>
              <a:ext cx="36227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NDVIC&lt; 0.1181</a:t>
              </a:r>
              <a:endParaRPr lang="en-US" dirty="0">
                <a:solidFill>
                  <a:schemeClr val="bg1"/>
                </a:solidFill>
              </a:endParaRPr>
            </a:p>
          </p:txBody>
        </p:sp>
        <p:sp>
          <p:nvSpPr>
            <p:cNvPr id="30" name="Rectangle 28"/>
            <p:cNvSpPr>
              <a:spLocks noChangeArrowheads="1"/>
            </p:cNvSpPr>
            <p:nvPr/>
          </p:nvSpPr>
          <p:spPr bwMode="auto">
            <a:xfrm>
              <a:off x="4843463" y="6383338"/>
              <a:ext cx="28212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NBR&lt; 0.222</a:t>
              </a:r>
              <a:endParaRPr lang="en-US" dirty="0">
                <a:solidFill>
                  <a:schemeClr val="bg1"/>
                </a:solidFill>
              </a:endParaRPr>
            </a:p>
          </p:txBody>
        </p:sp>
        <p:sp>
          <p:nvSpPr>
            <p:cNvPr id="31" name="Freeform 29"/>
            <p:cNvSpPr>
              <a:spLocks/>
            </p:cNvSpPr>
            <p:nvPr/>
          </p:nvSpPr>
          <p:spPr bwMode="auto">
            <a:xfrm>
              <a:off x="2036763" y="1630363"/>
              <a:ext cx="247650" cy="90487"/>
            </a:xfrm>
            <a:custGeom>
              <a:avLst/>
              <a:gdLst/>
              <a:ahLst/>
              <a:cxnLst>
                <a:cxn ang="0">
                  <a:pos x="156" y="29"/>
                </a:cxn>
                <a:cxn ang="0">
                  <a:pos x="154" y="25"/>
                </a:cxn>
                <a:cxn ang="0">
                  <a:pos x="154" y="24"/>
                </a:cxn>
                <a:cxn ang="0">
                  <a:pos x="152" y="20"/>
                </a:cxn>
                <a:cxn ang="0">
                  <a:pos x="148" y="17"/>
                </a:cxn>
                <a:cxn ang="0">
                  <a:pos x="144" y="15"/>
                </a:cxn>
                <a:cxn ang="0">
                  <a:pos x="140" y="12"/>
                </a:cxn>
                <a:cxn ang="0">
                  <a:pos x="136" y="10"/>
                </a:cxn>
                <a:cxn ang="0">
                  <a:pos x="130" y="8"/>
                </a:cxn>
                <a:cxn ang="0">
                  <a:pos x="124" y="5"/>
                </a:cxn>
                <a:cxn ang="0">
                  <a:pos x="116" y="3"/>
                </a:cxn>
                <a:cxn ang="0">
                  <a:pos x="110" y="3"/>
                </a:cxn>
                <a:cxn ang="0">
                  <a:pos x="101" y="2"/>
                </a:cxn>
                <a:cxn ang="0">
                  <a:pos x="93" y="2"/>
                </a:cxn>
                <a:cxn ang="0">
                  <a:pos x="85" y="0"/>
                </a:cxn>
                <a:cxn ang="0">
                  <a:pos x="77" y="0"/>
                </a:cxn>
                <a:cxn ang="0">
                  <a:pos x="69" y="0"/>
                </a:cxn>
                <a:cxn ang="0">
                  <a:pos x="61" y="2"/>
                </a:cxn>
                <a:cxn ang="0">
                  <a:pos x="55" y="2"/>
                </a:cxn>
                <a:cxn ang="0">
                  <a:pos x="47" y="3"/>
                </a:cxn>
                <a:cxn ang="0">
                  <a:pos x="39" y="3"/>
                </a:cxn>
                <a:cxn ang="0">
                  <a:pos x="32" y="5"/>
                </a:cxn>
                <a:cxn ang="0">
                  <a:pos x="26" y="8"/>
                </a:cxn>
                <a:cxn ang="0">
                  <a:pos x="20" y="10"/>
                </a:cxn>
                <a:cxn ang="0">
                  <a:pos x="16" y="12"/>
                </a:cxn>
                <a:cxn ang="0">
                  <a:pos x="10" y="15"/>
                </a:cxn>
                <a:cxn ang="0">
                  <a:pos x="8" y="17"/>
                </a:cxn>
                <a:cxn ang="0">
                  <a:pos x="4" y="20"/>
                </a:cxn>
                <a:cxn ang="0">
                  <a:pos x="2" y="24"/>
                </a:cxn>
                <a:cxn ang="0">
                  <a:pos x="0" y="25"/>
                </a:cxn>
                <a:cxn ang="0">
                  <a:pos x="0" y="29"/>
                </a:cxn>
                <a:cxn ang="0">
                  <a:pos x="0" y="32"/>
                </a:cxn>
                <a:cxn ang="0">
                  <a:pos x="2" y="35"/>
                </a:cxn>
                <a:cxn ang="0">
                  <a:pos x="4" y="37"/>
                </a:cxn>
                <a:cxn ang="0">
                  <a:pos x="8" y="41"/>
                </a:cxn>
                <a:cxn ang="0">
                  <a:pos x="10" y="44"/>
                </a:cxn>
                <a:cxn ang="0">
                  <a:pos x="16" y="46"/>
                </a:cxn>
                <a:cxn ang="0">
                  <a:pos x="20" y="47"/>
                </a:cxn>
                <a:cxn ang="0">
                  <a:pos x="26" y="51"/>
                </a:cxn>
                <a:cxn ang="0">
                  <a:pos x="32" y="52"/>
                </a:cxn>
                <a:cxn ang="0">
                  <a:pos x="39" y="54"/>
                </a:cxn>
                <a:cxn ang="0">
                  <a:pos x="47" y="56"/>
                </a:cxn>
                <a:cxn ang="0">
                  <a:pos x="55" y="56"/>
                </a:cxn>
                <a:cxn ang="0">
                  <a:pos x="61" y="57"/>
                </a:cxn>
                <a:cxn ang="0">
                  <a:pos x="69" y="57"/>
                </a:cxn>
                <a:cxn ang="0">
                  <a:pos x="77" y="57"/>
                </a:cxn>
                <a:cxn ang="0">
                  <a:pos x="85" y="57"/>
                </a:cxn>
                <a:cxn ang="0">
                  <a:pos x="93" y="57"/>
                </a:cxn>
                <a:cxn ang="0">
                  <a:pos x="101" y="56"/>
                </a:cxn>
                <a:cxn ang="0">
                  <a:pos x="110" y="56"/>
                </a:cxn>
                <a:cxn ang="0">
                  <a:pos x="116" y="54"/>
                </a:cxn>
                <a:cxn ang="0">
                  <a:pos x="124" y="52"/>
                </a:cxn>
                <a:cxn ang="0">
                  <a:pos x="130" y="51"/>
                </a:cxn>
                <a:cxn ang="0">
                  <a:pos x="136" y="47"/>
                </a:cxn>
                <a:cxn ang="0">
                  <a:pos x="140" y="46"/>
                </a:cxn>
                <a:cxn ang="0">
                  <a:pos x="144" y="44"/>
                </a:cxn>
                <a:cxn ang="0">
                  <a:pos x="148" y="41"/>
                </a:cxn>
                <a:cxn ang="0">
                  <a:pos x="152" y="37"/>
                </a:cxn>
                <a:cxn ang="0">
                  <a:pos x="154" y="35"/>
                </a:cxn>
                <a:cxn ang="0">
                  <a:pos x="154" y="32"/>
                </a:cxn>
                <a:cxn ang="0">
                  <a:pos x="156" y="29"/>
                </a:cxn>
                <a:cxn ang="0">
                  <a:pos x="156" y="29"/>
                </a:cxn>
              </a:cxnLst>
              <a:rect l="0" t="0" r="r" b="b"/>
              <a:pathLst>
                <a:path w="156" h="57">
                  <a:moveTo>
                    <a:pt x="156" y="29"/>
                  </a:moveTo>
                  <a:lnTo>
                    <a:pt x="154" y="25"/>
                  </a:lnTo>
                  <a:lnTo>
                    <a:pt x="154" y="24"/>
                  </a:lnTo>
                  <a:lnTo>
                    <a:pt x="152" y="20"/>
                  </a:lnTo>
                  <a:lnTo>
                    <a:pt x="148" y="17"/>
                  </a:lnTo>
                  <a:lnTo>
                    <a:pt x="144" y="15"/>
                  </a:lnTo>
                  <a:lnTo>
                    <a:pt x="140" y="12"/>
                  </a:lnTo>
                  <a:lnTo>
                    <a:pt x="136" y="10"/>
                  </a:lnTo>
                  <a:lnTo>
                    <a:pt x="130" y="8"/>
                  </a:lnTo>
                  <a:lnTo>
                    <a:pt x="124" y="5"/>
                  </a:lnTo>
                  <a:lnTo>
                    <a:pt x="116" y="3"/>
                  </a:lnTo>
                  <a:lnTo>
                    <a:pt x="110" y="3"/>
                  </a:lnTo>
                  <a:lnTo>
                    <a:pt x="101" y="2"/>
                  </a:lnTo>
                  <a:lnTo>
                    <a:pt x="93" y="2"/>
                  </a:lnTo>
                  <a:lnTo>
                    <a:pt x="85" y="0"/>
                  </a:lnTo>
                  <a:lnTo>
                    <a:pt x="77" y="0"/>
                  </a:lnTo>
                  <a:lnTo>
                    <a:pt x="69" y="0"/>
                  </a:lnTo>
                  <a:lnTo>
                    <a:pt x="61" y="2"/>
                  </a:lnTo>
                  <a:lnTo>
                    <a:pt x="55" y="2"/>
                  </a:lnTo>
                  <a:lnTo>
                    <a:pt x="47" y="3"/>
                  </a:lnTo>
                  <a:lnTo>
                    <a:pt x="39" y="3"/>
                  </a:lnTo>
                  <a:lnTo>
                    <a:pt x="32" y="5"/>
                  </a:lnTo>
                  <a:lnTo>
                    <a:pt x="26" y="8"/>
                  </a:lnTo>
                  <a:lnTo>
                    <a:pt x="20" y="10"/>
                  </a:lnTo>
                  <a:lnTo>
                    <a:pt x="16" y="12"/>
                  </a:lnTo>
                  <a:lnTo>
                    <a:pt x="10" y="15"/>
                  </a:lnTo>
                  <a:lnTo>
                    <a:pt x="8" y="17"/>
                  </a:lnTo>
                  <a:lnTo>
                    <a:pt x="4" y="20"/>
                  </a:lnTo>
                  <a:lnTo>
                    <a:pt x="2" y="24"/>
                  </a:lnTo>
                  <a:lnTo>
                    <a:pt x="0" y="25"/>
                  </a:lnTo>
                  <a:lnTo>
                    <a:pt x="0" y="29"/>
                  </a:lnTo>
                  <a:lnTo>
                    <a:pt x="0" y="32"/>
                  </a:lnTo>
                  <a:lnTo>
                    <a:pt x="2" y="35"/>
                  </a:lnTo>
                  <a:lnTo>
                    <a:pt x="4" y="37"/>
                  </a:lnTo>
                  <a:lnTo>
                    <a:pt x="8" y="41"/>
                  </a:lnTo>
                  <a:lnTo>
                    <a:pt x="10" y="44"/>
                  </a:lnTo>
                  <a:lnTo>
                    <a:pt x="16" y="46"/>
                  </a:lnTo>
                  <a:lnTo>
                    <a:pt x="20" y="47"/>
                  </a:lnTo>
                  <a:lnTo>
                    <a:pt x="26" y="51"/>
                  </a:lnTo>
                  <a:lnTo>
                    <a:pt x="32" y="52"/>
                  </a:lnTo>
                  <a:lnTo>
                    <a:pt x="39" y="54"/>
                  </a:lnTo>
                  <a:lnTo>
                    <a:pt x="47" y="56"/>
                  </a:lnTo>
                  <a:lnTo>
                    <a:pt x="55" y="56"/>
                  </a:lnTo>
                  <a:lnTo>
                    <a:pt x="61" y="57"/>
                  </a:lnTo>
                  <a:lnTo>
                    <a:pt x="69" y="57"/>
                  </a:lnTo>
                  <a:lnTo>
                    <a:pt x="77" y="57"/>
                  </a:lnTo>
                  <a:lnTo>
                    <a:pt x="85" y="57"/>
                  </a:lnTo>
                  <a:lnTo>
                    <a:pt x="93" y="57"/>
                  </a:lnTo>
                  <a:lnTo>
                    <a:pt x="101" y="56"/>
                  </a:lnTo>
                  <a:lnTo>
                    <a:pt x="110" y="56"/>
                  </a:lnTo>
                  <a:lnTo>
                    <a:pt x="116" y="54"/>
                  </a:lnTo>
                  <a:lnTo>
                    <a:pt x="124" y="52"/>
                  </a:lnTo>
                  <a:lnTo>
                    <a:pt x="130" y="51"/>
                  </a:lnTo>
                  <a:lnTo>
                    <a:pt x="136" y="47"/>
                  </a:lnTo>
                  <a:lnTo>
                    <a:pt x="140" y="46"/>
                  </a:lnTo>
                  <a:lnTo>
                    <a:pt x="144" y="44"/>
                  </a:lnTo>
                  <a:lnTo>
                    <a:pt x="148" y="41"/>
                  </a:lnTo>
                  <a:lnTo>
                    <a:pt x="152" y="37"/>
                  </a:lnTo>
                  <a:lnTo>
                    <a:pt x="154" y="35"/>
                  </a:lnTo>
                  <a:lnTo>
                    <a:pt x="154" y="32"/>
                  </a:lnTo>
                  <a:lnTo>
                    <a:pt x="156" y="29"/>
                  </a:lnTo>
                  <a:lnTo>
                    <a:pt x="156" y="29"/>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2" name="Freeform 30"/>
            <p:cNvSpPr>
              <a:spLocks/>
            </p:cNvSpPr>
            <p:nvPr/>
          </p:nvSpPr>
          <p:spPr bwMode="auto">
            <a:xfrm>
              <a:off x="3522663" y="2465388"/>
              <a:ext cx="247650" cy="92075"/>
            </a:xfrm>
            <a:custGeom>
              <a:avLst/>
              <a:gdLst/>
              <a:ahLst/>
              <a:cxnLst>
                <a:cxn ang="0">
                  <a:pos x="156" y="29"/>
                </a:cxn>
                <a:cxn ang="0">
                  <a:pos x="156" y="26"/>
                </a:cxn>
                <a:cxn ang="0">
                  <a:pos x="154" y="22"/>
                </a:cxn>
                <a:cxn ang="0">
                  <a:pos x="152" y="19"/>
                </a:cxn>
                <a:cxn ang="0">
                  <a:pos x="150" y="17"/>
                </a:cxn>
                <a:cxn ang="0">
                  <a:pos x="146" y="14"/>
                </a:cxn>
                <a:cxn ang="0">
                  <a:pos x="142" y="12"/>
                </a:cxn>
                <a:cxn ang="0">
                  <a:pos x="136" y="9"/>
                </a:cxn>
                <a:cxn ang="0">
                  <a:pos x="130" y="7"/>
                </a:cxn>
                <a:cxn ang="0">
                  <a:pos x="124" y="5"/>
                </a:cxn>
                <a:cxn ang="0">
                  <a:pos x="118" y="4"/>
                </a:cxn>
                <a:cxn ang="0">
                  <a:pos x="110" y="2"/>
                </a:cxn>
                <a:cxn ang="0">
                  <a:pos x="102" y="2"/>
                </a:cxn>
                <a:cxn ang="0">
                  <a:pos x="95" y="0"/>
                </a:cxn>
                <a:cxn ang="0">
                  <a:pos x="87" y="0"/>
                </a:cxn>
                <a:cxn ang="0">
                  <a:pos x="79" y="0"/>
                </a:cxn>
                <a:cxn ang="0">
                  <a:pos x="71" y="0"/>
                </a:cxn>
                <a:cxn ang="0">
                  <a:pos x="63" y="0"/>
                </a:cxn>
                <a:cxn ang="0">
                  <a:pos x="55" y="2"/>
                </a:cxn>
                <a:cxn ang="0">
                  <a:pos x="47" y="2"/>
                </a:cxn>
                <a:cxn ang="0">
                  <a:pos x="41" y="4"/>
                </a:cxn>
                <a:cxn ang="0">
                  <a:pos x="32" y="5"/>
                </a:cxn>
                <a:cxn ang="0">
                  <a:pos x="26" y="7"/>
                </a:cxn>
                <a:cxn ang="0">
                  <a:pos x="20" y="9"/>
                </a:cxn>
                <a:cxn ang="0">
                  <a:pos x="16" y="12"/>
                </a:cxn>
                <a:cxn ang="0">
                  <a:pos x="12" y="14"/>
                </a:cxn>
                <a:cxn ang="0">
                  <a:pos x="8" y="17"/>
                </a:cxn>
                <a:cxn ang="0">
                  <a:pos x="4" y="19"/>
                </a:cxn>
                <a:cxn ang="0">
                  <a:pos x="2" y="22"/>
                </a:cxn>
                <a:cxn ang="0">
                  <a:pos x="2" y="26"/>
                </a:cxn>
                <a:cxn ang="0">
                  <a:pos x="0" y="29"/>
                </a:cxn>
                <a:cxn ang="0">
                  <a:pos x="2" y="31"/>
                </a:cxn>
                <a:cxn ang="0">
                  <a:pos x="2" y="34"/>
                </a:cxn>
                <a:cxn ang="0">
                  <a:pos x="4" y="38"/>
                </a:cxn>
                <a:cxn ang="0">
                  <a:pos x="8" y="41"/>
                </a:cxn>
                <a:cxn ang="0">
                  <a:pos x="12" y="43"/>
                </a:cxn>
                <a:cxn ang="0">
                  <a:pos x="16" y="46"/>
                </a:cxn>
                <a:cxn ang="0">
                  <a:pos x="20" y="48"/>
                </a:cxn>
                <a:cxn ang="0">
                  <a:pos x="26" y="49"/>
                </a:cxn>
                <a:cxn ang="0">
                  <a:pos x="32" y="51"/>
                </a:cxn>
                <a:cxn ang="0">
                  <a:pos x="41" y="53"/>
                </a:cxn>
                <a:cxn ang="0">
                  <a:pos x="47" y="55"/>
                </a:cxn>
                <a:cxn ang="0">
                  <a:pos x="55" y="56"/>
                </a:cxn>
                <a:cxn ang="0">
                  <a:pos x="63" y="56"/>
                </a:cxn>
                <a:cxn ang="0">
                  <a:pos x="71" y="58"/>
                </a:cxn>
                <a:cxn ang="0">
                  <a:pos x="79" y="58"/>
                </a:cxn>
                <a:cxn ang="0">
                  <a:pos x="87" y="58"/>
                </a:cxn>
                <a:cxn ang="0">
                  <a:pos x="95" y="56"/>
                </a:cxn>
                <a:cxn ang="0">
                  <a:pos x="102" y="56"/>
                </a:cxn>
                <a:cxn ang="0">
                  <a:pos x="110" y="55"/>
                </a:cxn>
                <a:cxn ang="0">
                  <a:pos x="118" y="53"/>
                </a:cxn>
                <a:cxn ang="0">
                  <a:pos x="124" y="51"/>
                </a:cxn>
                <a:cxn ang="0">
                  <a:pos x="130" y="49"/>
                </a:cxn>
                <a:cxn ang="0">
                  <a:pos x="136" y="48"/>
                </a:cxn>
                <a:cxn ang="0">
                  <a:pos x="142" y="46"/>
                </a:cxn>
                <a:cxn ang="0">
                  <a:pos x="146" y="43"/>
                </a:cxn>
                <a:cxn ang="0">
                  <a:pos x="150" y="41"/>
                </a:cxn>
                <a:cxn ang="0">
                  <a:pos x="152" y="38"/>
                </a:cxn>
                <a:cxn ang="0">
                  <a:pos x="154" y="34"/>
                </a:cxn>
                <a:cxn ang="0">
                  <a:pos x="156" y="31"/>
                </a:cxn>
                <a:cxn ang="0">
                  <a:pos x="156" y="29"/>
                </a:cxn>
                <a:cxn ang="0">
                  <a:pos x="156" y="29"/>
                </a:cxn>
              </a:cxnLst>
              <a:rect l="0" t="0" r="r" b="b"/>
              <a:pathLst>
                <a:path w="156" h="58">
                  <a:moveTo>
                    <a:pt x="156" y="29"/>
                  </a:moveTo>
                  <a:lnTo>
                    <a:pt x="156" y="26"/>
                  </a:lnTo>
                  <a:lnTo>
                    <a:pt x="154" y="22"/>
                  </a:lnTo>
                  <a:lnTo>
                    <a:pt x="152" y="19"/>
                  </a:lnTo>
                  <a:lnTo>
                    <a:pt x="150" y="17"/>
                  </a:lnTo>
                  <a:lnTo>
                    <a:pt x="146" y="14"/>
                  </a:lnTo>
                  <a:lnTo>
                    <a:pt x="142" y="12"/>
                  </a:lnTo>
                  <a:lnTo>
                    <a:pt x="136" y="9"/>
                  </a:lnTo>
                  <a:lnTo>
                    <a:pt x="130" y="7"/>
                  </a:lnTo>
                  <a:lnTo>
                    <a:pt x="124" y="5"/>
                  </a:lnTo>
                  <a:lnTo>
                    <a:pt x="118" y="4"/>
                  </a:lnTo>
                  <a:lnTo>
                    <a:pt x="110" y="2"/>
                  </a:lnTo>
                  <a:lnTo>
                    <a:pt x="102" y="2"/>
                  </a:lnTo>
                  <a:lnTo>
                    <a:pt x="95" y="0"/>
                  </a:lnTo>
                  <a:lnTo>
                    <a:pt x="87" y="0"/>
                  </a:lnTo>
                  <a:lnTo>
                    <a:pt x="79" y="0"/>
                  </a:lnTo>
                  <a:lnTo>
                    <a:pt x="71" y="0"/>
                  </a:lnTo>
                  <a:lnTo>
                    <a:pt x="63" y="0"/>
                  </a:lnTo>
                  <a:lnTo>
                    <a:pt x="55" y="2"/>
                  </a:lnTo>
                  <a:lnTo>
                    <a:pt x="47" y="2"/>
                  </a:lnTo>
                  <a:lnTo>
                    <a:pt x="41" y="4"/>
                  </a:lnTo>
                  <a:lnTo>
                    <a:pt x="32" y="5"/>
                  </a:lnTo>
                  <a:lnTo>
                    <a:pt x="26" y="7"/>
                  </a:lnTo>
                  <a:lnTo>
                    <a:pt x="20" y="9"/>
                  </a:lnTo>
                  <a:lnTo>
                    <a:pt x="16" y="12"/>
                  </a:lnTo>
                  <a:lnTo>
                    <a:pt x="12" y="14"/>
                  </a:lnTo>
                  <a:lnTo>
                    <a:pt x="8" y="17"/>
                  </a:lnTo>
                  <a:lnTo>
                    <a:pt x="4" y="19"/>
                  </a:lnTo>
                  <a:lnTo>
                    <a:pt x="2" y="22"/>
                  </a:lnTo>
                  <a:lnTo>
                    <a:pt x="2" y="26"/>
                  </a:lnTo>
                  <a:lnTo>
                    <a:pt x="0" y="29"/>
                  </a:lnTo>
                  <a:lnTo>
                    <a:pt x="2" y="31"/>
                  </a:lnTo>
                  <a:lnTo>
                    <a:pt x="2" y="34"/>
                  </a:lnTo>
                  <a:lnTo>
                    <a:pt x="4" y="38"/>
                  </a:lnTo>
                  <a:lnTo>
                    <a:pt x="8" y="41"/>
                  </a:lnTo>
                  <a:lnTo>
                    <a:pt x="12" y="43"/>
                  </a:lnTo>
                  <a:lnTo>
                    <a:pt x="16" y="46"/>
                  </a:lnTo>
                  <a:lnTo>
                    <a:pt x="20" y="48"/>
                  </a:lnTo>
                  <a:lnTo>
                    <a:pt x="26" y="49"/>
                  </a:lnTo>
                  <a:lnTo>
                    <a:pt x="32" y="51"/>
                  </a:lnTo>
                  <a:lnTo>
                    <a:pt x="41" y="53"/>
                  </a:lnTo>
                  <a:lnTo>
                    <a:pt x="47" y="55"/>
                  </a:lnTo>
                  <a:lnTo>
                    <a:pt x="55" y="56"/>
                  </a:lnTo>
                  <a:lnTo>
                    <a:pt x="63" y="56"/>
                  </a:lnTo>
                  <a:lnTo>
                    <a:pt x="71" y="58"/>
                  </a:lnTo>
                  <a:lnTo>
                    <a:pt x="79" y="58"/>
                  </a:lnTo>
                  <a:lnTo>
                    <a:pt x="87" y="58"/>
                  </a:lnTo>
                  <a:lnTo>
                    <a:pt x="95" y="56"/>
                  </a:lnTo>
                  <a:lnTo>
                    <a:pt x="102" y="56"/>
                  </a:lnTo>
                  <a:lnTo>
                    <a:pt x="110" y="55"/>
                  </a:lnTo>
                  <a:lnTo>
                    <a:pt x="118" y="53"/>
                  </a:lnTo>
                  <a:lnTo>
                    <a:pt x="124" y="51"/>
                  </a:lnTo>
                  <a:lnTo>
                    <a:pt x="130" y="49"/>
                  </a:lnTo>
                  <a:lnTo>
                    <a:pt x="136" y="48"/>
                  </a:lnTo>
                  <a:lnTo>
                    <a:pt x="142" y="46"/>
                  </a:lnTo>
                  <a:lnTo>
                    <a:pt x="146" y="43"/>
                  </a:lnTo>
                  <a:lnTo>
                    <a:pt x="150" y="41"/>
                  </a:lnTo>
                  <a:lnTo>
                    <a:pt x="152" y="38"/>
                  </a:lnTo>
                  <a:lnTo>
                    <a:pt x="154" y="34"/>
                  </a:lnTo>
                  <a:lnTo>
                    <a:pt x="156" y="31"/>
                  </a:lnTo>
                  <a:lnTo>
                    <a:pt x="156" y="29"/>
                  </a:lnTo>
                  <a:lnTo>
                    <a:pt x="156" y="29"/>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3" name="Freeform 31"/>
            <p:cNvSpPr>
              <a:spLocks/>
            </p:cNvSpPr>
            <p:nvPr/>
          </p:nvSpPr>
          <p:spPr bwMode="auto">
            <a:xfrm>
              <a:off x="5634038" y="4133850"/>
              <a:ext cx="244475" cy="92075"/>
            </a:xfrm>
            <a:custGeom>
              <a:avLst/>
              <a:gdLst/>
              <a:ahLst/>
              <a:cxnLst>
                <a:cxn ang="0">
                  <a:pos x="154" y="29"/>
                </a:cxn>
                <a:cxn ang="0">
                  <a:pos x="154" y="26"/>
                </a:cxn>
                <a:cxn ang="0">
                  <a:pos x="152" y="22"/>
                </a:cxn>
                <a:cxn ang="0">
                  <a:pos x="150" y="19"/>
                </a:cxn>
                <a:cxn ang="0">
                  <a:pos x="148" y="17"/>
                </a:cxn>
                <a:cxn ang="0">
                  <a:pos x="144" y="14"/>
                </a:cxn>
                <a:cxn ang="0">
                  <a:pos x="140" y="12"/>
                </a:cxn>
                <a:cxn ang="0">
                  <a:pos x="134" y="9"/>
                </a:cxn>
                <a:cxn ang="0">
                  <a:pos x="128" y="7"/>
                </a:cxn>
                <a:cxn ang="0">
                  <a:pos x="122" y="6"/>
                </a:cxn>
                <a:cxn ang="0">
                  <a:pos x="116" y="4"/>
                </a:cxn>
                <a:cxn ang="0">
                  <a:pos x="108" y="2"/>
                </a:cxn>
                <a:cxn ang="0">
                  <a:pos x="101" y="2"/>
                </a:cxn>
                <a:cxn ang="0">
                  <a:pos x="93" y="0"/>
                </a:cxn>
                <a:cxn ang="0">
                  <a:pos x="85" y="0"/>
                </a:cxn>
                <a:cxn ang="0">
                  <a:pos x="77" y="0"/>
                </a:cxn>
                <a:cxn ang="0">
                  <a:pos x="69" y="0"/>
                </a:cxn>
                <a:cxn ang="0">
                  <a:pos x="61" y="0"/>
                </a:cxn>
                <a:cxn ang="0">
                  <a:pos x="53" y="2"/>
                </a:cxn>
                <a:cxn ang="0">
                  <a:pos x="45" y="2"/>
                </a:cxn>
                <a:cxn ang="0">
                  <a:pos x="39" y="4"/>
                </a:cxn>
                <a:cxn ang="0">
                  <a:pos x="30" y="6"/>
                </a:cxn>
                <a:cxn ang="0">
                  <a:pos x="24" y="7"/>
                </a:cxn>
                <a:cxn ang="0">
                  <a:pos x="18" y="9"/>
                </a:cxn>
                <a:cxn ang="0">
                  <a:pos x="14" y="12"/>
                </a:cxn>
                <a:cxn ang="0">
                  <a:pos x="10" y="14"/>
                </a:cxn>
                <a:cxn ang="0">
                  <a:pos x="6" y="17"/>
                </a:cxn>
                <a:cxn ang="0">
                  <a:pos x="2" y="19"/>
                </a:cxn>
                <a:cxn ang="0">
                  <a:pos x="0" y="22"/>
                </a:cxn>
                <a:cxn ang="0">
                  <a:pos x="0" y="26"/>
                </a:cxn>
                <a:cxn ang="0">
                  <a:pos x="0" y="29"/>
                </a:cxn>
                <a:cxn ang="0">
                  <a:pos x="0" y="31"/>
                </a:cxn>
                <a:cxn ang="0">
                  <a:pos x="0" y="34"/>
                </a:cxn>
                <a:cxn ang="0">
                  <a:pos x="2" y="38"/>
                </a:cxn>
                <a:cxn ang="0">
                  <a:pos x="6" y="41"/>
                </a:cxn>
                <a:cxn ang="0">
                  <a:pos x="10" y="43"/>
                </a:cxn>
                <a:cxn ang="0">
                  <a:pos x="14" y="46"/>
                </a:cxn>
                <a:cxn ang="0">
                  <a:pos x="18" y="48"/>
                </a:cxn>
                <a:cxn ang="0">
                  <a:pos x="24" y="50"/>
                </a:cxn>
                <a:cxn ang="0">
                  <a:pos x="30" y="51"/>
                </a:cxn>
                <a:cxn ang="0">
                  <a:pos x="39" y="53"/>
                </a:cxn>
                <a:cxn ang="0">
                  <a:pos x="45" y="55"/>
                </a:cxn>
                <a:cxn ang="0">
                  <a:pos x="53" y="56"/>
                </a:cxn>
                <a:cxn ang="0">
                  <a:pos x="61" y="56"/>
                </a:cxn>
                <a:cxn ang="0">
                  <a:pos x="69" y="58"/>
                </a:cxn>
                <a:cxn ang="0">
                  <a:pos x="77" y="58"/>
                </a:cxn>
                <a:cxn ang="0">
                  <a:pos x="85" y="58"/>
                </a:cxn>
                <a:cxn ang="0">
                  <a:pos x="93" y="56"/>
                </a:cxn>
                <a:cxn ang="0">
                  <a:pos x="101" y="56"/>
                </a:cxn>
                <a:cxn ang="0">
                  <a:pos x="108" y="55"/>
                </a:cxn>
                <a:cxn ang="0">
                  <a:pos x="116" y="53"/>
                </a:cxn>
                <a:cxn ang="0">
                  <a:pos x="122" y="51"/>
                </a:cxn>
                <a:cxn ang="0">
                  <a:pos x="128" y="50"/>
                </a:cxn>
                <a:cxn ang="0">
                  <a:pos x="134" y="48"/>
                </a:cxn>
                <a:cxn ang="0">
                  <a:pos x="140" y="46"/>
                </a:cxn>
                <a:cxn ang="0">
                  <a:pos x="144" y="43"/>
                </a:cxn>
                <a:cxn ang="0">
                  <a:pos x="148" y="41"/>
                </a:cxn>
                <a:cxn ang="0">
                  <a:pos x="150" y="38"/>
                </a:cxn>
                <a:cxn ang="0">
                  <a:pos x="152" y="34"/>
                </a:cxn>
                <a:cxn ang="0">
                  <a:pos x="154" y="31"/>
                </a:cxn>
                <a:cxn ang="0">
                  <a:pos x="154" y="29"/>
                </a:cxn>
                <a:cxn ang="0">
                  <a:pos x="154" y="29"/>
                </a:cxn>
              </a:cxnLst>
              <a:rect l="0" t="0" r="r" b="b"/>
              <a:pathLst>
                <a:path w="154" h="58">
                  <a:moveTo>
                    <a:pt x="154" y="29"/>
                  </a:moveTo>
                  <a:lnTo>
                    <a:pt x="154" y="26"/>
                  </a:lnTo>
                  <a:lnTo>
                    <a:pt x="152" y="22"/>
                  </a:lnTo>
                  <a:lnTo>
                    <a:pt x="150" y="19"/>
                  </a:lnTo>
                  <a:lnTo>
                    <a:pt x="148" y="17"/>
                  </a:lnTo>
                  <a:lnTo>
                    <a:pt x="144" y="14"/>
                  </a:lnTo>
                  <a:lnTo>
                    <a:pt x="140" y="12"/>
                  </a:lnTo>
                  <a:lnTo>
                    <a:pt x="134" y="9"/>
                  </a:lnTo>
                  <a:lnTo>
                    <a:pt x="128" y="7"/>
                  </a:lnTo>
                  <a:lnTo>
                    <a:pt x="122" y="6"/>
                  </a:lnTo>
                  <a:lnTo>
                    <a:pt x="116" y="4"/>
                  </a:lnTo>
                  <a:lnTo>
                    <a:pt x="108" y="2"/>
                  </a:lnTo>
                  <a:lnTo>
                    <a:pt x="101" y="2"/>
                  </a:lnTo>
                  <a:lnTo>
                    <a:pt x="93" y="0"/>
                  </a:lnTo>
                  <a:lnTo>
                    <a:pt x="85" y="0"/>
                  </a:lnTo>
                  <a:lnTo>
                    <a:pt x="77" y="0"/>
                  </a:lnTo>
                  <a:lnTo>
                    <a:pt x="69" y="0"/>
                  </a:lnTo>
                  <a:lnTo>
                    <a:pt x="61" y="0"/>
                  </a:lnTo>
                  <a:lnTo>
                    <a:pt x="53" y="2"/>
                  </a:lnTo>
                  <a:lnTo>
                    <a:pt x="45" y="2"/>
                  </a:lnTo>
                  <a:lnTo>
                    <a:pt x="39" y="4"/>
                  </a:lnTo>
                  <a:lnTo>
                    <a:pt x="30" y="6"/>
                  </a:lnTo>
                  <a:lnTo>
                    <a:pt x="24" y="7"/>
                  </a:lnTo>
                  <a:lnTo>
                    <a:pt x="18" y="9"/>
                  </a:lnTo>
                  <a:lnTo>
                    <a:pt x="14" y="12"/>
                  </a:lnTo>
                  <a:lnTo>
                    <a:pt x="10" y="14"/>
                  </a:lnTo>
                  <a:lnTo>
                    <a:pt x="6" y="17"/>
                  </a:lnTo>
                  <a:lnTo>
                    <a:pt x="2" y="19"/>
                  </a:lnTo>
                  <a:lnTo>
                    <a:pt x="0" y="22"/>
                  </a:lnTo>
                  <a:lnTo>
                    <a:pt x="0" y="26"/>
                  </a:lnTo>
                  <a:lnTo>
                    <a:pt x="0" y="29"/>
                  </a:lnTo>
                  <a:lnTo>
                    <a:pt x="0" y="31"/>
                  </a:lnTo>
                  <a:lnTo>
                    <a:pt x="0" y="34"/>
                  </a:lnTo>
                  <a:lnTo>
                    <a:pt x="2" y="38"/>
                  </a:lnTo>
                  <a:lnTo>
                    <a:pt x="6" y="41"/>
                  </a:lnTo>
                  <a:lnTo>
                    <a:pt x="10" y="43"/>
                  </a:lnTo>
                  <a:lnTo>
                    <a:pt x="14" y="46"/>
                  </a:lnTo>
                  <a:lnTo>
                    <a:pt x="18" y="48"/>
                  </a:lnTo>
                  <a:lnTo>
                    <a:pt x="24" y="50"/>
                  </a:lnTo>
                  <a:lnTo>
                    <a:pt x="30" y="51"/>
                  </a:lnTo>
                  <a:lnTo>
                    <a:pt x="39" y="53"/>
                  </a:lnTo>
                  <a:lnTo>
                    <a:pt x="45" y="55"/>
                  </a:lnTo>
                  <a:lnTo>
                    <a:pt x="53" y="56"/>
                  </a:lnTo>
                  <a:lnTo>
                    <a:pt x="61" y="56"/>
                  </a:lnTo>
                  <a:lnTo>
                    <a:pt x="69" y="58"/>
                  </a:lnTo>
                  <a:lnTo>
                    <a:pt x="77" y="58"/>
                  </a:lnTo>
                  <a:lnTo>
                    <a:pt x="85" y="58"/>
                  </a:lnTo>
                  <a:lnTo>
                    <a:pt x="93" y="56"/>
                  </a:lnTo>
                  <a:lnTo>
                    <a:pt x="101" y="56"/>
                  </a:lnTo>
                  <a:lnTo>
                    <a:pt x="108" y="55"/>
                  </a:lnTo>
                  <a:lnTo>
                    <a:pt x="116" y="53"/>
                  </a:lnTo>
                  <a:lnTo>
                    <a:pt x="122" y="51"/>
                  </a:lnTo>
                  <a:lnTo>
                    <a:pt x="128" y="50"/>
                  </a:lnTo>
                  <a:lnTo>
                    <a:pt x="134" y="48"/>
                  </a:lnTo>
                  <a:lnTo>
                    <a:pt x="140" y="46"/>
                  </a:lnTo>
                  <a:lnTo>
                    <a:pt x="144" y="43"/>
                  </a:lnTo>
                  <a:lnTo>
                    <a:pt x="148" y="41"/>
                  </a:lnTo>
                  <a:lnTo>
                    <a:pt x="150" y="38"/>
                  </a:lnTo>
                  <a:lnTo>
                    <a:pt x="152" y="34"/>
                  </a:lnTo>
                  <a:lnTo>
                    <a:pt x="154" y="31"/>
                  </a:lnTo>
                  <a:lnTo>
                    <a:pt x="154" y="29"/>
                  </a:lnTo>
                  <a:lnTo>
                    <a:pt x="154" y="29"/>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4" name="Freeform 32"/>
            <p:cNvSpPr>
              <a:spLocks/>
            </p:cNvSpPr>
            <p:nvPr/>
          </p:nvSpPr>
          <p:spPr bwMode="auto">
            <a:xfrm>
              <a:off x="4660900" y="4352925"/>
              <a:ext cx="244475" cy="90488"/>
            </a:xfrm>
            <a:custGeom>
              <a:avLst/>
              <a:gdLst/>
              <a:ahLst/>
              <a:cxnLst>
                <a:cxn ang="0">
                  <a:pos x="154" y="28"/>
                </a:cxn>
                <a:cxn ang="0">
                  <a:pos x="154" y="25"/>
                </a:cxn>
                <a:cxn ang="0">
                  <a:pos x="152" y="23"/>
                </a:cxn>
                <a:cxn ang="0">
                  <a:pos x="150" y="20"/>
                </a:cxn>
                <a:cxn ang="0">
                  <a:pos x="148" y="17"/>
                </a:cxn>
                <a:cxn ang="0">
                  <a:pos x="144" y="15"/>
                </a:cxn>
                <a:cxn ang="0">
                  <a:pos x="140" y="11"/>
                </a:cxn>
                <a:cxn ang="0">
                  <a:pos x="134" y="10"/>
                </a:cxn>
                <a:cxn ang="0">
                  <a:pos x="128" y="8"/>
                </a:cxn>
                <a:cxn ang="0">
                  <a:pos x="122" y="6"/>
                </a:cxn>
                <a:cxn ang="0">
                  <a:pos x="115" y="5"/>
                </a:cxn>
                <a:cxn ang="0">
                  <a:pos x="107" y="3"/>
                </a:cxn>
                <a:cxn ang="0">
                  <a:pos x="101" y="1"/>
                </a:cxn>
                <a:cxn ang="0">
                  <a:pos x="93" y="1"/>
                </a:cxn>
                <a:cxn ang="0">
                  <a:pos x="85" y="0"/>
                </a:cxn>
                <a:cxn ang="0">
                  <a:pos x="77" y="0"/>
                </a:cxn>
                <a:cxn ang="0">
                  <a:pos x="69" y="0"/>
                </a:cxn>
                <a:cxn ang="0">
                  <a:pos x="61" y="1"/>
                </a:cxn>
                <a:cxn ang="0">
                  <a:pos x="53" y="1"/>
                </a:cxn>
                <a:cxn ang="0">
                  <a:pos x="44" y="3"/>
                </a:cxn>
                <a:cxn ang="0">
                  <a:pos x="38" y="5"/>
                </a:cxn>
                <a:cxn ang="0">
                  <a:pos x="30" y="6"/>
                </a:cxn>
                <a:cxn ang="0">
                  <a:pos x="24" y="8"/>
                </a:cxn>
                <a:cxn ang="0">
                  <a:pos x="18" y="10"/>
                </a:cxn>
                <a:cxn ang="0">
                  <a:pos x="14" y="11"/>
                </a:cxn>
                <a:cxn ang="0">
                  <a:pos x="10" y="15"/>
                </a:cxn>
                <a:cxn ang="0">
                  <a:pos x="6" y="17"/>
                </a:cxn>
                <a:cxn ang="0">
                  <a:pos x="4" y="20"/>
                </a:cxn>
                <a:cxn ang="0">
                  <a:pos x="0" y="23"/>
                </a:cxn>
                <a:cxn ang="0">
                  <a:pos x="0" y="25"/>
                </a:cxn>
                <a:cxn ang="0">
                  <a:pos x="0" y="28"/>
                </a:cxn>
                <a:cxn ang="0">
                  <a:pos x="0" y="32"/>
                </a:cxn>
                <a:cxn ang="0">
                  <a:pos x="0" y="35"/>
                </a:cxn>
                <a:cxn ang="0">
                  <a:pos x="4" y="37"/>
                </a:cxn>
                <a:cxn ang="0">
                  <a:pos x="6" y="40"/>
                </a:cxn>
                <a:cxn ang="0">
                  <a:pos x="10" y="44"/>
                </a:cxn>
                <a:cxn ang="0">
                  <a:pos x="14" y="45"/>
                </a:cxn>
                <a:cxn ang="0">
                  <a:pos x="18" y="49"/>
                </a:cxn>
                <a:cxn ang="0">
                  <a:pos x="24" y="50"/>
                </a:cxn>
                <a:cxn ang="0">
                  <a:pos x="30" y="52"/>
                </a:cxn>
                <a:cxn ang="0">
                  <a:pos x="38" y="54"/>
                </a:cxn>
                <a:cxn ang="0">
                  <a:pos x="44" y="55"/>
                </a:cxn>
                <a:cxn ang="0">
                  <a:pos x="53" y="55"/>
                </a:cxn>
                <a:cxn ang="0">
                  <a:pos x="61" y="57"/>
                </a:cxn>
                <a:cxn ang="0">
                  <a:pos x="69" y="57"/>
                </a:cxn>
                <a:cxn ang="0">
                  <a:pos x="77" y="57"/>
                </a:cxn>
                <a:cxn ang="0">
                  <a:pos x="85" y="57"/>
                </a:cxn>
                <a:cxn ang="0">
                  <a:pos x="93" y="57"/>
                </a:cxn>
                <a:cxn ang="0">
                  <a:pos x="101" y="55"/>
                </a:cxn>
                <a:cxn ang="0">
                  <a:pos x="107" y="55"/>
                </a:cxn>
                <a:cxn ang="0">
                  <a:pos x="115" y="54"/>
                </a:cxn>
                <a:cxn ang="0">
                  <a:pos x="122" y="52"/>
                </a:cxn>
                <a:cxn ang="0">
                  <a:pos x="128" y="50"/>
                </a:cxn>
                <a:cxn ang="0">
                  <a:pos x="134" y="49"/>
                </a:cxn>
                <a:cxn ang="0">
                  <a:pos x="140" y="45"/>
                </a:cxn>
                <a:cxn ang="0">
                  <a:pos x="144" y="44"/>
                </a:cxn>
                <a:cxn ang="0">
                  <a:pos x="148" y="40"/>
                </a:cxn>
                <a:cxn ang="0">
                  <a:pos x="150" y="37"/>
                </a:cxn>
                <a:cxn ang="0">
                  <a:pos x="152" y="35"/>
                </a:cxn>
                <a:cxn ang="0">
                  <a:pos x="154" y="32"/>
                </a:cxn>
                <a:cxn ang="0">
                  <a:pos x="154" y="28"/>
                </a:cxn>
                <a:cxn ang="0">
                  <a:pos x="154" y="28"/>
                </a:cxn>
              </a:cxnLst>
              <a:rect l="0" t="0" r="r" b="b"/>
              <a:pathLst>
                <a:path w="154" h="57">
                  <a:moveTo>
                    <a:pt x="154" y="28"/>
                  </a:moveTo>
                  <a:lnTo>
                    <a:pt x="154" y="25"/>
                  </a:lnTo>
                  <a:lnTo>
                    <a:pt x="152" y="23"/>
                  </a:lnTo>
                  <a:lnTo>
                    <a:pt x="150" y="20"/>
                  </a:lnTo>
                  <a:lnTo>
                    <a:pt x="148" y="17"/>
                  </a:lnTo>
                  <a:lnTo>
                    <a:pt x="144" y="15"/>
                  </a:lnTo>
                  <a:lnTo>
                    <a:pt x="140" y="11"/>
                  </a:lnTo>
                  <a:lnTo>
                    <a:pt x="134" y="10"/>
                  </a:lnTo>
                  <a:lnTo>
                    <a:pt x="128" y="8"/>
                  </a:lnTo>
                  <a:lnTo>
                    <a:pt x="122" y="6"/>
                  </a:lnTo>
                  <a:lnTo>
                    <a:pt x="115" y="5"/>
                  </a:lnTo>
                  <a:lnTo>
                    <a:pt x="107" y="3"/>
                  </a:lnTo>
                  <a:lnTo>
                    <a:pt x="101" y="1"/>
                  </a:lnTo>
                  <a:lnTo>
                    <a:pt x="93" y="1"/>
                  </a:lnTo>
                  <a:lnTo>
                    <a:pt x="85" y="0"/>
                  </a:lnTo>
                  <a:lnTo>
                    <a:pt x="77" y="0"/>
                  </a:lnTo>
                  <a:lnTo>
                    <a:pt x="69" y="0"/>
                  </a:lnTo>
                  <a:lnTo>
                    <a:pt x="61" y="1"/>
                  </a:lnTo>
                  <a:lnTo>
                    <a:pt x="53" y="1"/>
                  </a:lnTo>
                  <a:lnTo>
                    <a:pt x="44" y="3"/>
                  </a:lnTo>
                  <a:lnTo>
                    <a:pt x="38" y="5"/>
                  </a:lnTo>
                  <a:lnTo>
                    <a:pt x="30" y="6"/>
                  </a:lnTo>
                  <a:lnTo>
                    <a:pt x="24" y="8"/>
                  </a:lnTo>
                  <a:lnTo>
                    <a:pt x="18" y="10"/>
                  </a:lnTo>
                  <a:lnTo>
                    <a:pt x="14" y="11"/>
                  </a:lnTo>
                  <a:lnTo>
                    <a:pt x="10" y="15"/>
                  </a:lnTo>
                  <a:lnTo>
                    <a:pt x="6" y="17"/>
                  </a:lnTo>
                  <a:lnTo>
                    <a:pt x="4" y="20"/>
                  </a:lnTo>
                  <a:lnTo>
                    <a:pt x="0" y="23"/>
                  </a:lnTo>
                  <a:lnTo>
                    <a:pt x="0" y="25"/>
                  </a:lnTo>
                  <a:lnTo>
                    <a:pt x="0" y="28"/>
                  </a:lnTo>
                  <a:lnTo>
                    <a:pt x="0" y="32"/>
                  </a:lnTo>
                  <a:lnTo>
                    <a:pt x="0" y="35"/>
                  </a:lnTo>
                  <a:lnTo>
                    <a:pt x="4" y="37"/>
                  </a:lnTo>
                  <a:lnTo>
                    <a:pt x="6" y="40"/>
                  </a:lnTo>
                  <a:lnTo>
                    <a:pt x="10" y="44"/>
                  </a:lnTo>
                  <a:lnTo>
                    <a:pt x="14" y="45"/>
                  </a:lnTo>
                  <a:lnTo>
                    <a:pt x="18" y="49"/>
                  </a:lnTo>
                  <a:lnTo>
                    <a:pt x="24" y="50"/>
                  </a:lnTo>
                  <a:lnTo>
                    <a:pt x="30" y="52"/>
                  </a:lnTo>
                  <a:lnTo>
                    <a:pt x="38" y="54"/>
                  </a:lnTo>
                  <a:lnTo>
                    <a:pt x="44" y="55"/>
                  </a:lnTo>
                  <a:lnTo>
                    <a:pt x="53" y="55"/>
                  </a:lnTo>
                  <a:lnTo>
                    <a:pt x="61" y="57"/>
                  </a:lnTo>
                  <a:lnTo>
                    <a:pt x="69" y="57"/>
                  </a:lnTo>
                  <a:lnTo>
                    <a:pt x="77" y="57"/>
                  </a:lnTo>
                  <a:lnTo>
                    <a:pt x="85" y="57"/>
                  </a:lnTo>
                  <a:lnTo>
                    <a:pt x="93" y="57"/>
                  </a:lnTo>
                  <a:lnTo>
                    <a:pt x="101" y="55"/>
                  </a:lnTo>
                  <a:lnTo>
                    <a:pt x="107" y="55"/>
                  </a:lnTo>
                  <a:lnTo>
                    <a:pt x="115" y="54"/>
                  </a:lnTo>
                  <a:lnTo>
                    <a:pt x="122" y="52"/>
                  </a:lnTo>
                  <a:lnTo>
                    <a:pt x="128" y="50"/>
                  </a:lnTo>
                  <a:lnTo>
                    <a:pt x="134" y="49"/>
                  </a:lnTo>
                  <a:lnTo>
                    <a:pt x="140" y="45"/>
                  </a:lnTo>
                  <a:lnTo>
                    <a:pt x="144" y="44"/>
                  </a:lnTo>
                  <a:lnTo>
                    <a:pt x="148" y="40"/>
                  </a:lnTo>
                  <a:lnTo>
                    <a:pt x="150" y="37"/>
                  </a:lnTo>
                  <a:lnTo>
                    <a:pt x="152" y="35"/>
                  </a:lnTo>
                  <a:lnTo>
                    <a:pt x="154" y="32"/>
                  </a:lnTo>
                  <a:lnTo>
                    <a:pt x="154" y="28"/>
                  </a:lnTo>
                  <a:lnTo>
                    <a:pt x="154" y="28"/>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5" name="Freeform 33"/>
            <p:cNvSpPr>
              <a:spLocks/>
            </p:cNvSpPr>
            <p:nvPr/>
          </p:nvSpPr>
          <p:spPr bwMode="auto">
            <a:xfrm>
              <a:off x="3578225" y="4772025"/>
              <a:ext cx="247650" cy="90488"/>
            </a:xfrm>
            <a:custGeom>
              <a:avLst/>
              <a:gdLst/>
              <a:ahLst/>
              <a:cxnLst>
                <a:cxn ang="0">
                  <a:pos x="156" y="28"/>
                </a:cxn>
                <a:cxn ang="0">
                  <a:pos x="154" y="25"/>
                </a:cxn>
                <a:cxn ang="0">
                  <a:pos x="154" y="22"/>
                </a:cxn>
                <a:cxn ang="0">
                  <a:pos x="152" y="18"/>
                </a:cxn>
                <a:cxn ang="0">
                  <a:pos x="148" y="17"/>
                </a:cxn>
                <a:cxn ang="0">
                  <a:pos x="144" y="13"/>
                </a:cxn>
                <a:cxn ang="0">
                  <a:pos x="140" y="11"/>
                </a:cxn>
                <a:cxn ang="0">
                  <a:pos x="136" y="8"/>
                </a:cxn>
                <a:cxn ang="0">
                  <a:pos x="129" y="6"/>
                </a:cxn>
                <a:cxn ang="0">
                  <a:pos x="123" y="5"/>
                </a:cxn>
                <a:cxn ang="0">
                  <a:pos x="115" y="3"/>
                </a:cxn>
                <a:cxn ang="0">
                  <a:pos x="109" y="1"/>
                </a:cxn>
                <a:cxn ang="0">
                  <a:pos x="101" y="0"/>
                </a:cxn>
                <a:cxn ang="0">
                  <a:pos x="93" y="0"/>
                </a:cxn>
                <a:cxn ang="0">
                  <a:pos x="85" y="0"/>
                </a:cxn>
                <a:cxn ang="0">
                  <a:pos x="77" y="0"/>
                </a:cxn>
                <a:cxn ang="0">
                  <a:pos x="69" y="0"/>
                </a:cxn>
                <a:cxn ang="0">
                  <a:pos x="60" y="0"/>
                </a:cxn>
                <a:cxn ang="0">
                  <a:pos x="54" y="0"/>
                </a:cxn>
                <a:cxn ang="0">
                  <a:pos x="46" y="1"/>
                </a:cxn>
                <a:cxn ang="0">
                  <a:pos x="38" y="3"/>
                </a:cxn>
                <a:cxn ang="0">
                  <a:pos x="32" y="5"/>
                </a:cxn>
                <a:cxn ang="0">
                  <a:pos x="26" y="6"/>
                </a:cxn>
                <a:cxn ang="0">
                  <a:pos x="20" y="8"/>
                </a:cxn>
                <a:cxn ang="0">
                  <a:pos x="16" y="11"/>
                </a:cxn>
                <a:cxn ang="0">
                  <a:pos x="10" y="13"/>
                </a:cxn>
                <a:cxn ang="0">
                  <a:pos x="8" y="17"/>
                </a:cxn>
                <a:cxn ang="0">
                  <a:pos x="4" y="18"/>
                </a:cxn>
                <a:cxn ang="0">
                  <a:pos x="2" y="22"/>
                </a:cxn>
                <a:cxn ang="0">
                  <a:pos x="0" y="25"/>
                </a:cxn>
                <a:cxn ang="0">
                  <a:pos x="0" y="28"/>
                </a:cxn>
                <a:cxn ang="0">
                  <a:pos x="0" y="30"/>
                </a:cxn>
                <a:cxn ang="0">
                  <a:pos x="2" y="33"/>
                </a:cxn>
                <a:cxn ang="0">
                  <a:pos x="4" y="37"/>
                </a:cxn>
                <a:cxn ang="0">
                  <a:pos x="8" y="39"/>
                </a:cxn>
                <a:cxn ang="0">
                  <a:pos x="10" y="42"/>
                </a:cxn>
                <a:cxn ang="0">
                  <a:pos x="16" y="45"/>
                </a:cxn>
                <a:cxn ang="0">
                  <a:pos x="20" y="47"/>
                </a:cxn>
                <a:cxn ang="0">
                  <a:pos x="26" y="49"/>
                </a:cxn>
                <a:cxn ang="0">
                  <a:pos x="32" y="50"/>
                </a:cxn>
                <a:cxn ang="0">
                  <a:pos x="38" y="52"/>
                </a:cxn>
                <a:cxn ang="0">
                  <a:pos x="46" y="54"/>
                </a:cxn>
                <a:cxn ang="0">
                  <a:pos x="54" y="56"/>
                </a:cxn>
                <a:cxn ang="0">
                  <a:pos x="60" y="56"/>
                </a:cxn>
                <a:cxn ang="0">
                  <a:pos x="69" y="56"/>
                </a:cxn>
                <a:cxn ang="0">
                  <a:pos x="77" y="57"/>
                </a:cxn>
                <a:cxn ang="0">
                  <a:pos x="85" y="56"/>
                </a:cxn>
                <a:cxn ang="0">
                  <a:pos x="93" y="56"/>
                </a:cxn>
                <a:cxn ang="0">
                  <a:pos x="101" y="56"/>
                </a:cxn>
                <a:cxn ang="0">
                  <a:pos x="109" y="54"/>
                </a:cxn>
                <a:cxn ang="0">
                  <a:pos x="115" y="52"/>
                </a:cxn>
                <a:cxn ang="0">
                  <a:pos x="123" y="50"/>
                </a:cxn>
                <a:cxn ang="0">
                  <a:pos x="129" y="49"/>
                </a:cxn>
                <a:cxn ang="0">
                  <a:pos x="136" y="47"/>
                </a:cxn>
                <a:cxn ang="0">
                  <a:pos x="140" y="45"/>
                </a:cxn>
                <a:cxn ang="0">
                  <a:pos x="144" y="42"/>
                </a:cxn>
                <a:cxn ang="0">
                  <a:pos x="148" y="39"/>
                </a:cxn>
                <a:cxn ang="0">
                  <a:pos x="152" y="37"/>
                </a:cxn>
                <a:cxn ang="0">
                  <a:pos x="154" y="33"/>
                </a:cxn>
                <a:cxn ang="0">
                  <a:pos x="154" y="30"/>
                </a:cxn>
                <a:cxn ang="0">
                  <a:pos x="156" y="28"/>
                </a:cxn>
                <a:cxn ang="0">
                  <a:pos x="156" y="28"/>
                </a:cxn>
              </a:cxnLst>
              <a:rect l="0" t="0" r="r" b="b"/>
              <a:pathLst>
                <a:path w="156" h="57">
                  <a:moveTo>
                    <a:pt x="156" y="28"/>
                  </a:moveTo>
                  <a:lnTo>
                    <a:pt x="154" y="25"/>
                  </a:lnTo>
                  <a:lnTo>
                    <a:pt x="154" y="22"/>
                  </a:lnTo>
                  <a:lnTo>
                    <a:pt x="152" y="18"/>
                  </a:lnTo>
                  <a:lnTo>
                    <a:pt x="148" y="17"/>
                  </a:lnTo>
                  <a:lnTo>
                    <a:pt x="144" y="13"/>
                  </a:lnTo>
                  <a:lnTo>
                    <a:pt x="140" y="11"/>
                  </a:lnTo>
                  <a:lnTo>
                    <a:pt x="136" y="8"/>
                  </a:lnTo>
                  <a:lnTo>
                    <a:pt x="129" y="6"/>
                  </a:lnTo>
                  <a:lnTo>
                    <a:pt x="123" y="5"/>
                  </a:lnTo>
                  <a:lnTo>
                    <a:pt x="115" y="3"/>
                  </a:lnTo>
                  <a:lnTo>
                    <a:pt x="109" y="1"/>
                  </a:lnTo>
                  <a:lnTo>
                    <a:pt x="101" y="0"/>
                  </a:lnTo>
                  <a:lnTo>
                    <a:pt x="93" y="0"/>
                  </a:lnTo>
                  <a:lnTo>
                    <a:pt x="85" y="0"/>
                  </a:lnTo>
                  <a:lnTo>
                    <a:pt x="77" y="0"/>
                  </a:lnTo>
                  <a:lnTo>
                    <a:pt x="69" y="0"/>
                  </a:lnTo>
                  <a:lnTo>
                    <a:pt x="60" y="0"/>
                  </a:lnTo>
                  <a:lnTo>
                    <a:pt x="54" y="0"/>
                  </a:lnTo>
                  <a:lnTo>
                    <a:pt x="46" y="1"/>
                  </a:lnTo>
                  <a:lnTo>
                    <a:pt x="38" y="3"/>
                  </a:lnTo>
                  <a:lnTo>
                    <a:pt x="32" y="5"/>
                  </a:lnTo>
                  <a:lnTo>
                    <a:pt x="26" y="6"/>
                  </a:lnTo>
                  <a:lnTo>
                    <a:pt x="20" y="8"/>
                  </a:lnTo>
                  <a:lnTo>
                    <a:pt x="16" y="11"/>
                  </a:lnTo>
                  <a:lnTo>
                    <a:pt x="10" y="13"/>
                  </a:lnTo>
                  <a:lnTo>
                    <a:pt x="8" y="17"/>
                  </a:lnTo>
                  <a:lnTo>
                    <a:pt x="4" y="18"/>
                  </a:lnTo>
                  <a:lnTo>
                    <a:pt x="2" y="22"/>
                  </a:lnTo>
                  <a:lnTo>
                    <a:pt x="0" y="25"/>
                  </a:lnTo>
                  <a:lnTo>
                    <a:pt x="0" y="28"/>
                  </a:lnTo>
                  <a:lnTo>
                    <a:pt x="0" y="30"/>
                  </a:lnTo>
                  <a:lnTo>
                    <a:pt x="2" y="33"/>
                  </a:lnTo>
                  <a:lnTo>
                    <a:pt x="4" y="37"/>
                  </a:lnTo>
                  <a:lnTo>
                    <a:pt x="8" y="39"/>
                  </a:lnTo>
                  <a:lnTo>
                    <a:pt x="10" y="42"/>
                  </a:lnTo>
                  <a:lnTo>
                    <a:pt x="16" y="45"/>
                  </a:lnTo>
                  <a:lnTo>
                    <a:pt x="20" y="47"/>
                  </a:lnTo>
                  <a:lnTo>
                    <a:pt x="26" y="49"/>
                  </a:lnTo>
                  <a:lnTo>
                    <a:pt x="32" y="50"/>
                  </a:lnTo>
                  <a:lnTo>
                    <a:pt x="38" y="52"/>
                  </a:lnTo>
                  <a:lnTo>
                    <a:pt x="46" y="54"/>
                  </a:lnTo>
                  <a:lnTo>
                    <a:pt x="54" y="56"/>
                  </a:lnTo>
                  <a:lnTo>
                    <a:pt x="60" y="56"/>
                  </a:lnTo>
                  <a:lnTo>
                    <a:pt x="69" y="56"/>
                  </a:lnTo>
                  <a:lnTo>
                    <a:pt x="77" y="57"/>
                  </a:lnTo>
                  <a:lnTo>
                    <a:pt x="85" y="56"/>
                  </a:lnTo>
                  <a:lnTo>
                    <a:pt x="93" y="56"/>
                  </a:lnTo>
                  <a:lnTo>
                    <a:pt x="101" y="56"/>
                  </a:lnTo>
                  <a:lnTo>
                    <a:pt x="109" y="54"/>
                  </a:lnTo>
                  <a:lnTo>
                    <a:pt x="115" y="52"/>
                  </a:lnTo>
                  <a:lnTo>
                    <a:pt x="123" y="50"/>
                  </a:lnTo>
                  <a:lnTo>
                    <a:pt x="129" y="49"/>
                  </a:lnTo>
                  <a:lnTo>
                    <a:pt x="136" y="47"/>
                  </a:lnTo>
                  <a:lnTo>
                    <a:pt x="140" y="45"/>
                  </a:lnTo>
                  <a:lnTo>
                    <a:pt x="144" y="42"/>
                  </a:lnTo>
                  <a:lnTo>
                    <a:pt x="148" y="39"/>
                  </a:lnTo>
                  <a:lnTo>
                    <a:pt x="152" y="37"/>
                  </a:lnTo>
                  <a:lnTo>
                    <a:pt x="154" y="33"/>
                  </a:lnTo>
                  <a:lnTo>
                    <a:pt x="154" y="30"/>
                  </a:lnTo>
                  <a:lnTo>
                    <a:pt x="156" y="28"/>
                  </a:lnTo>
                  <a:lnTo>
                    <a:pt x="156" y="28"/>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6" name="Freeform 34"/>
            <p:cNvSpPr>
              <a:spLocks/>
            </p:cNvSpPr>
            <p:nvPr/>
          </p:nvSpPr>
          <p:spPr bwMode="auto">
            <a:xfrm>
              <a:off x="2713038" y="6021388"/>
              <a:ext cx="246062" cy="90487"/>
            </a:xfrm>
            <a:custGeom>
              <a:avLst/>
              <a:gdLst/>
              <a:ahLst/>
              <a:cxnLst>
                <a:cxn ang="0">
                  <a:pos x="155" y="29"/>
                </a:cxn>
                <a:cxn ang="0">
                  <a:pos x="155" y="27"/>
                </a:cxn>
                <a:cxn ang="0">
                  <a:pos x="153" y="23"/>
                </a:cxn>
                <a:cxn ang="0">
                  <a:pos x="151" y="20"/>
                </a:cxn>
                <a:cxn ang="0">
                  <a:pos x="149" y="17"/>
                </a:cxn>
                <a:cxn ang="0">
                  <a:pos x="145" y="15"/>
                </a:cxn>
                <a:cxn ang="0">
                  <a:pos x="140" y="12"/>
                </a:cxn>
                <a:cxn ang="0">
                  <a:pos x="134" y="10"/>
                </a:cxn>
                <a:cxn ang="0">
                  <a:pos x="130" y="8"/>
                </a:cxn>
                <a:cxn ang="0">
                  <a:pos x="124" y="7"/>
                </a:cxn>
                <a:cxn ang="0">
                  <a:pos x="116" y="5"/>
                </a:cxn>
                <a:cxn ang="0">
                  <a:pos x="110" y="3"/>
                </a:cxn>
                <a:cxn ang="0">
                  <a:pos x="102" y="1"/>
                </a:cxn>
                <a:cxn ang="0">
                  <a:pos x="94" y="1"/>
                </a:cxn>
                <a:cxn ang="0">
                  <a:pos x="86" y="0"/>
                </a:cxn>
                <a:cxn ang="0">
                  <a:pos x="77" y="0"/>
                </a:cxn>
                <a:cxn ang="0">
                  <a:pos x="69" y="0"/>
                </a:cxn>
                <a:cxn ang="0">
                  <a:pos x="61" y="1"/>
                </a:cxn>
                <a:cxn ang="0">
                  <a:pos x="53" y="1"/>
                </a:cxn>
                <a:cxn ang="0">
                  <a:pos x="47" y="3"/>
                </a:cxn>
                <a:cxn ang="0">
                  <a:pos x="39" y="5"/>
                </a:cxn>
                <a:cxn ang="0">
                  <a:pos x="33" y="7"/>
                </a:cxn>
                <a:cxn ang="0">
                  <a:pos x="27" y="8"/>
                </a:cxn>
                <a:cxn ang="0">
                  <a:pos x="21" y="10"/>
                </a:cxn>
                <a:cxn ang="0">
                  <a:pos x="15" y="12"/>
                </a:cxn>
                <a:cxn ang="0">
                  <a:pos x="10" y="15"/>
                </a:cxn>
                <a:cxn ang="0">
                  <a:pos x="6" y="17"/>
                </a:cxn>
                <a:cxn ang="0">
                  <a:pos x="4" y="20"/>
                </a:cxn>
                <a:cxn ang="0">
                  <a:pos x="2" y="23"/>
                </a:cxn>
                <a:cxn ang="0">
                  <a:pos x="0" y="27"/>
                </a:cxn>
                <a:cxn ang="0">
                  <a:pos x="0" y="29"/>
                </a:cxn>
                <a:cxn ang="0">
                  <a:pos x="0" y="32"/>
                </a:cxn>
                <a:cxn ang="0">
                  <a:pos x="2" y="35"/>
                </a:cxn>
                <a:cxn ang="0">
                  <a:pos x="4" y="39"/>
                </a:cxn>
                <a:cxn ang="0">
                  <a:pos x="6" y="40"/>
                </a:cxn>
                <a:cxn ang="0">
                  <a:pos x="10" y="44"/>
                </a:cxn>
                <a:cxn ang="0">
                  <a:pos x="15" y="45"/>
                </a:cxn>
                <a:cxn ang="0">
                  <a:pos x="21" y="49"/>
                </a:cxn>
                <a:cxn ang="0">
                  <a:pos x="27" y="51"/>
                </a:cxn>
                <a:cxn ang="0">
                  <a:pos x="33" y="52"/>
                </a:cxn>
                <a:cxn ang="0">
                  <a:pos x="39" y="54"/>
                </a:cxn>
                <a:cxn ang="0">
                  <a:pos x="47" y="56"/>
                </a:cxn>
                <a:cxn ang="0">
                  <a:pos x="53" y="56"/>
                </a:cxn>
                <a:cxn ang="0">
                  <a:pos x="61" y="57"/>
                </a:cxn>
                <a:cxn ang="0">
                  <a:pos x="69" y="57"/>
                </a:cxn>
                <a:cxn ang="0">
                  <a:pos x="77" y="57"/>
                </a:cxn>
                <a:cxn ang="0">
                  <a:pos x="86" y="57"/>
                </a:cxn>
                <a:cxn ang="0">
                  <a:pos x="94" y="57"/>
                </a:cxn>
                <a:cxn ang="0">
                  <a:pos x="102" y="56"/>
                </a:cxn>
                <a:cxn ang="0">
                  <a:pos x="110" y="56"/>
                </a:cxn>
                <a:cxn ang="0">
                  <a:pos x="116" y="54"/>
                </a:cxn>
                <a:cxn ang="0">
                  <a:pos x="124" y="52"/>
                </a:cxn>
                <a:cxn ang="0">
                  <a:pos x="130" y="51"/>
                </a:cxn>
                <a:cxn ang="0">
                  <a:pos x="134" y="49"/>
                </a:cxn>
                <a:cxn ang="0">
                  <a:pos x="140" y="45"/>
                </a:cxn>
                <a:cxn ang="0">
                  <a:pos x="145" y="44"/>
                </a:cxn>
                <a:cxn ang="0">
                  <a:pos x="149" y="40"/>
                </a:cxn>
                <a:cxn ang="0">
                  <a:pos x="151" y="39"/>
                </a:cxn>
                <a:cxn ang="0">
                  <a:pos x="153" y="35"/>
                </a:cxn>
                <a:cxn ang="0">
                  <a:pos x="155" y="32"/>
                </a:cxn>
                <a:cxn ang="0">
                  <a:pos x="155" y="29"/>
                </a:cxn>
                <a:cxn ang="0">
                  <a:pos x="155" y="29"/>
                </a:cxn>
              </a:cxnLst>
              <a:rect l="0" t="0" r="r" b="b"/>
              <a:pathLst>
                <a:path w="155" h="57">
                  <a:moveTo>
                    <a:pt x="155" y="29"/>
                  </a:moveTo>
                  <a:lnTo>
                    <a:pt x="155" y="27"/>
                  </a:lnTo>
                  <a:lnTo>
                    <a:pt x="153" y="23"/>
                  </a:lnTo>
                  <a:lnTo>
                    <a:pt x="151" y="20"/>
                  </a:lnTo>
                  <a:lnTo>
                    <a:pt x="149" y="17"/>
                  </a:lnTo>
                  <a:lnTo>
                    <a:pt x="145" y="15"/>
                  </a:lnTo>
                  <a:lnTo>
                    <a:pt x="140" y="12"/>
                  </a:lnTo>
                  <a:lnTo>
                    <a:pt x="134" y="10"/>
                  </a:lnTo>
                  <a:lnTo>
                    <a:pt x="130" y="8"/>
                  </a:lnTo>
                  <a:lnTo>
                    <a:pt x="124" y="7"/>
                  </a:lnTo>
                  <a:lnTo>
                    <a:pt x="116" y="5"/>
                  </a:lnTo>
                  <a:lnTo>
                    <a:pt x="110" y="3"/>
                  </a:lnTo>
                  <a:lnTo>
                    <a:pt x="102" y="1"/>
                  </a:lnTo>
                  <a:lnTo>
                    <a:pt x="94" y="1"/>
                  </a:lnTo>
                  <a:lnTo>
                    <a:pt x="86" y="0"/>
                  </a:lnTo>
                  <a:lnTo>
                    <a:pt x="77" y="0"/>
                  </a:lnTo>
                  <a:lnTo>
                    <a:pt x="69" y="0"/>
                  </a:lnTo>
                  <a:lnTo>
                    <a:pt x="61" y="1"/>
                  </a:lnTo>
                  <a:lnTo>
                    <a:pt x="53" y="1"/>
                  </a:lnTo>
                  <a:lnTo>
                    <a:pt x="47" y="3"/>
                  </a:lnTo>
                  <a:lnTo>
                    <a:pt x="39" y="5"/>
                  </a:lnTo>
                  <a:lnTo>
                    <a:pt x="33" y="7"/>
                  </a:lnTo>
                  <a:lnTo>
                    <a:pt x="27" y="8"/>
                  </a:lnTo>
                  <a:lnTo>
                    <a:pt x="21" y="10"/>
                  </a:lnTo>
                  <a:lnTo>
                    <a:pt x="15" y="12"/>
                  </a:lnTo>
                  <a:lnTo>
                    <a:pt x="10" y="15"/>
                  </a:lnTo>
                  <a:lnTo>
                    <a:pt x="6" y="17"/>
                  </a:lnTo>
                  <a:lnTo>
                    <a:pt x="4" y="20"/>
                  </a:lnTo>
                  <a:lnTo>
                    <a:pt x="2" y="23"/>
                  </a:lnTo>
                  <a:lnTo>
                    <a:pt x="0" y="27"/>
                  </a:lnTo>
                  <a:lnTo>
                    <a:pt x="0" y="29"/>
                  </a:lnTo>
                  <a:lnTo>
                    <a:pt x="0" y="32"/>
                  </a:lnTo>
                  <a:lnTo>
                    <a:pt x="2" y="35"/>
                  </a:lnTo>
                  <a:lnTo>
                    <a:pt x="4" y="39"/>
                  </a:lnTo>
                  <a:lnTo>
                    <a:pt x="6" y="40"/>
                  </a:lnTo>
                  <a:lnTo>
                    <a:pt x="10" y="44"/>
                  </a:lnTo>
                  <a:lnTo>
                    <a:pt x="15" y="45"/>
                  </a:lnTo>
                  <a:lnTo>
                    <a:pt x="21" y="49"/>
                  </a:lnTo>
                  <a:lnTo>
                    <a:pt x="27" y="51"/>
                  </a:lnTo>
                  <a:lnTo>
                    <a:pt x="33" y="52"/>
                  </a:lnTo>
                  <a:lnTo>
                    <a:pt x="39" y="54"/>
                  </a:lnTo>
                  <a:lnTo>
                    <a:pt x="47" y="56"/>
                  </a:lnTo>
                  <a:lnTo>
                    <a:pt x="53" y="56"/>
                  </a:lnTo>
                  <a:lnTo>
                    <a:pt x="61" y="57"/>
                  </a:lnTo>
                  <a:lnTo>
                    <a:pt x="69" y="57"/>
                  </a:lnTo>
                  <a:lnTo>
                    <a:pt x="77" y="57"/>
                  </a:lnTo>
                  <a:lnTo>
                    <a:pt x="86" y="57"/>
                  </a:lnTo>
                  <a:lnTo>
                    <a:pt x="94" y="57"/>
                  </a:lnTo>
                  <a:lnTo>
                    <a:pt x="102" y="56"/>
                  </a:lnTo>
                  <a:lnTo>
                    <a:pt x="110" y="56"/>
                  </a:lnTo>
                  <a:lnTo>
                    <a:pt x="116" y="54"/>
                  </a:lnTo>
                  <a:lnTo>
                    <a:pt x="124" y="52"/>
                  </a:lnTo>
                  <a:lnTo>
                    <a:pt x="130" y="51"/>
                  </a:lnTo>
                  <a:lnTo>
                    <a:pt x="134" y="49"/>
                  </a:lnTo>
                  <a:lnTo>
                    <a:pt x="140" y="45"/>
                  </a:lnTo>
                  <a:lnTo>
                    <a:pt x="145" y="44"/>
                  </a:lnTo>
                  <a:lnTo>
                    <a:pt x="149" y="40"/>
                  </a:lnTo>
                  <a:lnTo>
                    <a:pt x="151" y="39"/>
                  </a:lnTo>
                  <a:lnTo>
                    <a:pt x="153" y="35"/>
                  </a:lnTo>
                  <a:lnTo>
                    <a:pt x="155" y="32"/>
                  </a:lnTo>
                  <a:lnTo>
                    <a:pt x="155" y="29"/>
                  </a:lnTo>
                  <a:lnTo>
                    <a:pt x="155" y="29"/>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7" name="Freeform 35"/>
            <p:cNvSpPr>
              <a:spLocks/>
            </p:cNvSpPr>
            <p:nvPr/>
          </p:nvSpPr>
          <p:spPr bwMode="auto">
            <a:xfrm>
              <a:off x="4445000" y="6021388"/>
              <a:ext cx="244475" cy="90487"/>
            </a:xfrm>
            <a:custGeom>
              <a:avLst/>
              <a:gdLst/>
              <a:ahLst/>
              <a:cxnLst>
                <a:cxn ang="0">
                  <a:pos x="154" y="29"/>
                </a:cxn>
                <a:cxn ang="0">
                  <a:pos x="154" y="27"/>
                </a:cxn>
                <a:cxn ang="0">
                  <a:pos x="152" y="23"/>
                </a:cxn>
                <a:cxn ang="0">
                  <a:pos x="150" y="20"/>
                </a:cxn>
                <a:cxn ang="0">
                  <a:pos x="148" y="17"/>
                </a:cxn>
                <a:cxn ang="0">
                  <a:pos x="144" y="15"/>
                </a:cxn>
                <a:cxn ang="0">
                  <a:pos x="140" y="12"/>
                </a:cxn>
                <a:cxn ang="0">
                  <a:pos x="134" y="10"/>
                </a:cxn>
                <a:cxn ang="0">
                  <a:pos x="128" y="8"/>
                </a:cxn>
                <a:cxn ang="0">
                  <a:pos x="122" y="7"/>
                </a:cxn>
                <a:cxn ang="0">
                  <a:pos x="115" y="5"/>
                </a:cxn>
                <a:cxn ang="0">
                  <a:pos x="107" y="3"/>
                </a:cxn>
                <a:cxn ang="0">
                  <a:pos x="101" y="1"/>
                </a:cxn>
                <a:cxn ang="0">
                  <a:pos x="93" y="1"/>
                </a:cxn>
                <a:cxn ang="0">
                  <a:pos x="85" y="0"/>
                </a:cxn>
                <a:cxn ang="0">
                  <a:pos x="77" y="0"/>
                </a:cxn>
                <a:cxn ang="0">
                  <a:pos x="69" y="0"/>
                </a:cxn>
                <a:cxn ang="0">
                  <a:pos x="61" y="1"/>
                </a:cxn>
                <a:cxn ang="0">
                  <a:pos x="53" y="1"/>
                </a:cxn>
                <a:cxn ang="0">
                  <a:pos x="44" y="3"/>
                </a:cxn>
                <a:cxn ang="0">
                  <a:pos x="38" y="5"/>
                </a:cxn>
                <a:cxn ang="0">
                  <a:pos x="30" y="7"/>
                </a:cxn>
                <a:cxn ang="0">
                  <a:pos x="24" y="8"/>
                </a:cxn>
                <a:cxn ang="0">
                  <a:pos x="18" y="10"/>
                </a:cxn>
                <a:cxn ang="0">
                  <a:pos x="14" y="12"/>
                </a:cxn>
                <a:cxn ang="0">
                  <a:pos x="10" y="15"/>
                </a:cxn>
                <a:cxn ang="0">
                  <a:pos x="6" y="17"/>
                </a:cxn>
                <a:cxn ang="0">
                  <a:pos x="2" y="20"/>
                </a:cxn>
                <a:cxn ang="0">
                  <a:pos x="0" y="23"/>
                </a:cxn>
                <a:cxn ang="0">
                  <a:pos x="0" y="27"/>
                </a:cxn>
                <a:cxn ang="0">
                  <a:pos x="0" y="29"/>
                </a:cxn>
                <a:cxn ang="0">
                  <a:pos x="0" y="32"/>
                </a:cxn>
                <a:cxn ang="0">
                  <a:pos x="0" y="35"/>
                </a:cxn>
                <a:cxn ang="0">
                  <a:pos x="2" y="39"/>
                </a:cxn>
                <a:cxn ang="0">
                  <a:pos x="6" y="40"/>
                </a:cxn>
                <a:cxn ang="0">
                  <a:pos x="10" y="44"/>
                </a:cxn>
                <a:cxn ang="0">
                  <a:pos x="14" y="45"/>
                </a:cxn>
                <a:cxn ang="0">
                  <a:pos x="18" y="49"/>
                </a:cxn>
                <a:cxn ang="0">
                  <a:pos x="24" y="51"/>
                </a:cxn>
                <a:cxn ang="0">
                  <a:pos x="30" y="52"/>
                </a:cxn>
                <a:cxn ang="0">
                  <a:pos x="38" y="54"/>
                </a:cxn>
                <a:cxn ang="0">
                  <a:pos x="44" y="56"/>
                </a:cxn>
                <a:cxn ang="0">
                  <a:pos x="53" y="56"/>
                </a:cxn>
                <a:cxn ang="0">
                  <a:pos x="61" y="57"/>
                </a:cxn>
                <a:cxn ang="0">
                  <a:pos x="69" y="57"/>
                </a:cxn>
                <a:cxn ang="0">
                  <a:pos x="77" y="57"/>
                </a:cxn>
                <a:cxn ang="0">
                  <a:pos x="85" y="57"/>
                </a:cxn>
                <a:cxn ang="0">
                  <a:pos x="93" y="57"/>
                </a:cxn>
                <a:cxn ang="0">
                  <a:pos x="101" y="56"/>
                </a:cxn>
                <a:cxn ang="0">
                  <a:pos x="107" y="56"/>
                </a:cxn>
                <a:cxn ang="0">
                  <a:pos x="115" y="54"/>
                </a:cxn>
                <a:cxn ang="0">
                  <a:pos x="122" y="52"/>
                </a:cxn>
                <a:cxn ang="0">
                  <a:pos x="128" y="51"/>
                </a:cxn>
                <a:cxn ang="0">
                  <a:pos x="134" y="49"/>
                </a:cxn>
                <a:cxn ang="0">
                  <a:pos x="140" y="45"/>
                </a:cxn>
                <a:cxn ang="0">
                  <a:pos x="144" y="44"/>
                </a:cxn>
                <a:cxn ang="0">
                  <a:pos x="148" y="40"/>
                </a:cxn>
                <a:cxn ang="0">
                  <a:pos x="150" y="39"/>
                </a:cxn>
                <a:cxn ang="0">
                  <a:pos x="152" y="35"/>
                </a:cxn>
                <a:cxn ang="0">
                  <a:pos x="154" y="32"/>
                </a:cxn>
                <a:cxn ang="0">
                  <a:pos x="154" y="29"/>
                </a:cxn>
                <a:cxn ang="0">
                  <a:pos x="154" y="29"/>
                </a:cxn>
              </a:cxnLst>
              <a:rect l="0" t="0" r="r" b="b"/>
              <a:pathLst>
                <a:path w="154" h="57">
                  <a:moveTo>
                    <a:pt x="154" y="29"/>
                  </a:moveTo>
                  <a:lnTo>
                    <a:pt x="154" y="27"/>
                  </a:lnTo>
                  <a:lnTo>
                    <a:pt x="152" y="23"/>
                  </a:lnTo>
                  <a:lnTo>
                    <a:pt x="150" y="20"/>
                  </a:lnTo>
                  <a:lnTo>
                    <a:pt x="148" y="17"/>
                  </a:lnTo>
                  <a:lnTo>
                    <a:pt x="144" y="15"/>
                  </a:lnTo>
                  <a:lnTo>
                    <a:pt x="140" y="12"/>
                  </a:lnTo>
                  <a:lnTo>
                    <a:pt x="134" y="10"/>
                  </a:lnTo>
                  <a:lnTo>
                    <a:pt x="128" y="8"/>
                  </a:lnTo>
                  <a:lnTo>
                    <a:pt x="122" y="7"/>
                  </a:lnTo>
                  <a:lnTo>
                    <a:pt x="115" y="5"/>
                  </a:lnTo>
                  <a:lnTo>
                    <a:pt x="107" y="3"/>
                  </a:lnTo>
                  <a:lnTo>
                    <a:pt x="101" y="1"/>
                  </a:lnTo>
                  <a:lnTo>
                    <a:pt x="93" y="1"/>
                  </a:lnTo>
                  <a:lnTo>
                    <a:pt x="85" y="0"/>
                  </a:lnTo>
                  <a:lnTo>
                    <a:pt x="77" y="0"/>
                  </a:lnTo>
                  <a:lnTo>
                    <a:pt x="69" y="0"/>
                  </a:lnTo>
                  <a:lnTo>
                    <a:pt x="61" y="1"/>
                  </a:lnTo>
                  <a:lnTo>
                    <a:pt x="53" y="1"/>
                  </a:lnTo>
                  <a:lnTo>
                    <a:pt x="44" y="3"/>
                  </a:lnTo>
                  <a:lnTo>
                    <a:pt x="38" y="5"/>
                  </a:lnTo>
                  <a:lnTo>
                    <a:pt x="30" y="7"/>
                  </a:lnTo>
                  <a:lnTo>
                    <a:pt x="24" y="8"/>
                  </a:lnTo>
                  <a:lnTo>
                    <a:pt x="18" y="10"/>
                  </a:lnTo>
                  <a:lnTo>
                    <a:pt x="14" y="12"/>
                  </a:lnTo>
                  <a:lnTo>
                    <a:pt x="10" y="15"/>
                  </a:lnTo>
                  <a:lnTo>
                    <a:pt x="6" y="17"/>
                  </a:lnTo>
                  <a:lnTo>
                    <a:pt x="2" y="20"/>
                  </a:lnTo>
                  <a:lnTo>
                    <a:pt x="0" y="23"/>
                  </a:lnTo>
                  <a:lnTo>
                    <a:pt x="0" y="27"/>
                  </a:lnTo>
                  <a:lnTo>
                    <a:pt x="0" y="29"/>
                  </a:lnTo>
                  <a:lnTo>
                    <a:pt x="0" y="32"/>
                  </a:lnTo>
                  <a:lnTo>
                    <a:pt x="0" y="35"/>
                  </a:lnTo>
                  <a:lnTo>
                    <a:pt x="2" y="39"/>
                  </a:lnTo>
                  <a:lnTo>
                    <a:pt x="6" y="40"/>
                  </a:lnTo>
                  <a:lnTo>
                    <a:pt x="10" y="44"/>
                  </a:lnTo>
                  <a:lnTo>
                    <a:pt x="14" y="45"/>
                  </a:lnTo>
                  <a:lnTo>
                    <a:pt x="18" y="49"/>
                  </a:lnTo>
                  <a:lnTo>
                    <a:pt x="24" y="51"/>
                  </a:lnTo>
                  <a:lnTo>
                    <a:pt x="30" y="52"/>
                  </a:lnTo>
                  <a:lnTo>
                    <a:pt x="38" y="54"/>
                  </a:lnTo>
                  <a:lnTo>
                    <a:pt x="44" y="56"/>
                  </a:lnTo>
                  <a:lnTo>
                    <a:pt x="53" y="56"/>
                  </a:lnTo>
                  <a:lnTo>
                    <a:pt x="61" y="57"/>
                  </a:lnTo>
                  <a:lnTo>
                    <a:pt x="69" y="57"/>
                  </a:lnTo>
                  <a:lnTo>
                    <a:pt x="77" y="57"/>
                  </a:lnTo>
                  <a:lnTo>
                    <a:pt x="85" y="57"/>
                  </a:lnTo>
                  <a:lnTo>
                    <a:pt x="93" y="57"/>
                  </a:lnTo>
                  <a:lnTo>
                    <a:pt x="101" y="56"/>
                  </a:lnTo>
                  <a:lnTo>
                    <a:pt x="107" y="56"/>
                  </a:lnTo>
                  <a:lnTo>
                    <a:pt x="115" y="54"/>
                  </a:lnTo>
                  <a:lnTo>
                    <a:pt x="122" y="52"/>
                  </a:lnTo>
                  <a:lnTo>
                    <a:pt x="128" y="51"/>
                  </a:lnTo>
                  <a:lnTo>
                    <a:pt x="134" y="49"/>
                  </a:lnTo>
                  <a:lnTo>
                    <a:pt x="140" y="45"/>
                  </a:lnTo>
                  <a:lnTo>
                    <a:pt x="144" y="44"/>
                  </a:lnTo>
                  <a:lnTo>
                    <a:pt x="148" y="40"/>
                  </a:lnTo>
                  <a:lnTo>
                    <a:pt x="150" y="39"/>
                  </a:lnTo>
                  <a:lnTo>
                    <a:pt x="152" y="35"/>
                  </a:lnTo>
                  <a:lnTo>
                    <a:pt x="154" y="32"/>
                  </a:lnTo>
                  <a:lnTo>
                    <a:pt x="154" y="29"/>
                  </a:lnTo>
                  <a:lnTo>
                    <a:pt x="154" y="29"/>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8" name="Rectangle 36"/>
            <p:cNvSpPr>
              <a:spLocks noChangeArrowheads="1"/>
            </p:cNvSpPr>
            <p:nvPr/>
          </p:nvSpPr>
          <p:spPr bwMode="auto">
            <a:xfrm>
              <a:off x="585788" y="2479675"/>
              <a:ext cx="174625" cy="63500"/>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39" name="Rectangle 37"/>
            <p:cNvSpPr>
              <a:spLocks noChangeArrowheads="1"/>
            </p:cNvSpPr>
            <p:nvPr/>
          </p:nvSpPr>
          <p:spPr bwMode="auto">
            <a:xfrm>
              <a:off x="1452563" y="4148138"/>
              <a:ext cx="174625" cy="65087"/>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0" name="Rectangle 38"/>
            <p:cNvSpPr>
              <a:spLocks noChangeArrowheads="1"/>
            </p:cNvSpPr>
            <p:nvPr/>
          </p:nvSpPr>
          <p:spPr bwMode="auto">
            <a:xfrm>
              <a:off x="2317750" y="6243638"/>
              <a:ext cx="173038" cy="65087"/>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1" name="Rectangle 39"/>
            <p:cNvSpPr>
              <a:spLocks noChangeArrowheads="1"/>
            </p:cNvSpPr>
            <p:nvPr/>
          </p:nvSpPr>
          <p:spPr bwMode="auto">
            <a:xfrm>
              <a:off x="3181350" y="6243638"/>
              <a:ext cx="173038" cy="65087"/>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2" name="Rectangle 40"/>
            <p:cNvSpPr>
              <a:spLocks noChangeArrowheads="1"/>
            </p:cNvSpPr>
            <p:nvPr/>
          </p:nvSpPr>
          <p:spPr bwMode="auto">
            <a:xfrm>
              <a:off x="4048125" y="6243638"/>
              <a:ext cx="174625" cy="65087"/>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3" name="Rectangle 41"/>
            <p:cNvSpPr>
              <a:spLocks noChangeArrowheads="1"/>
            </p:cNvSpPr>
            <p:nvPr/>
          </p:nvSpPr>
          <p:spPr bwMode="auto">
            <a:xfrm>
              <a:off x="4911725" y="6259513"/>
              <a:ext cx="174625" cy="65087"/>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4" name="Rectangle 42"/>
            <p:cNvSpPr>
              <a:spLocks noChangeArrowheads="1"/>
            </p:cNvSpPr>
            <p:nvPr/>
          </p:nvSpPr>
          <p:spPr bwMode="auto">
            <a:xfrm>
              <a:off x="5775325" y="4781550"/>
              <a:ext cx="174625" cy="68263"/>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5" name="Rectangle 43"/>
            <p:cNvSpPr>
              <a:spLocks noChangeArrowheads="1"/>
            </p:cNvSpPr>
            <p:nvPr/>
          </p:nvSpPr>
          <p:spPr bwMode="auto">
            <a:xfrm>
              <a:off x="6643688" y="4365625"/>
              <a:ext cx="173037" cy="65088"/>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6" name="Rectangle 44"/>
            <p:cNvSpPr>
              <a:spLocks noChangeArrowheads="1"/>
            </p:cNvSpPr>
            <p:nvPr/>
          </p:nvSpPr>
          <p:spPr bwMode="auto">
            <a:xfrm>
              <a:off x="598488" y="2587625"/>
              <a:ext cx="142668"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HIGH </a:t>
              </a:r>
              <a:endParaRPr lang="en-US" dirty="0">
                <a:solidFill>
                  <a:schemeClr val="bg1"/>
                </a:solidFill>
              </a:endParaRPr>
            </a:p>
          </p:txBody>
        </p:sp>
        <p:sp>
          <p:nvSpPr>
            <p:cNvPr id="47" name="Rectangle 45"/>
            <p:cNvSpPr>
              <a:spLocks noChangeArrowheads="1"/>
            </p:cNvSpPr>
            <p:nvPr/>
          </p:nvSpPr>
          <p:spPr bwMode="auto">
            <a:xfrm>
              <a:off x="1463675" y="4264025"/>
              <a:ext cx="142668"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HIGH </a:t>
              </a:r>
              <a:endParaRPr lang="en-US" dirty="0">
                <a:solidFill>
                  <a:schemeClr val="bg1"/>
                </a:solidFill>
              </a:endParaRPr>
            </a:p>
          </p:txBody>
        </p:sp>
        <p:sp>
          <p:nvSpPr>
            <p:cNvPr id="48" name="Rectangle 46"/>
            <p:cNvSpPr>
              <a:spLocks noChangeArrowheads="1"/>
            </p:cNvSpPr>
            <p:nvPr/>
          </p:nvSpPr>
          <p:spPr bwMode="auto">
            <a:xfrm>
              <a:off x="2120900" y="6324600"/>
              <a:ext cx="609141"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HIGH MIXEDHIGH MIXED</a:t>
              </a:r>
              <a:endParaRPr lang="en-US" dirty="0">
                <a:solidFill>
                  <a:schemeClr val="bg1"/>
                </a:solidFill>
              </a:endParaRPr>
            </a:p>
          </p:txBody>
        </p:sp>
      </p:grpSp>
      <p:sp>
        <p:nvSpPr>
          <p:cNvPr id="49" name="TextBox 48"/>
          <p:cNvSpPr txBox="1"/>
          <p:nvPr/>
        </p:nvSpPr>
        <p:spPr>
          <a:xfrm>
            <a:off x="3414528" y="1828800"/>
            <a:ext cx="1846083" cy="369332"/>
          </a:xfrm>
          <a:prstGeom prst="rect">
            <a:avLst/>
          </a:prstGeom>
          <a:solidFill>
            <a:schemeClr val="accent1">
              <a:alpha val="40000"/>
            </a:schemeClr>
          </a:solidFill>
          <a:scene3d>
            <a:camera prst="orthographicFront"/>
            <a:lightRig rig="threePt" dir="t"/>
          </a:scene3d>
          <a:sp3d>
            <a:bevelT/>
          </a:sp3d>
        </p:spPr>
        <p:txBody>
          <a:bodyPr wrap="none" rtlCol="0">
            <a:spAutoFit/>
          </a:bodyPr>
          <a:lstStyle/>
          <a:p>
            <a:r>
              <a:rPr lang="en-US" dirty="0">
                <a:solidFill>
                  <a:schemeClr val="bg1"/>
                </a:solidFill>
                <a:latin typeface="Garamond" pitchFamily="18" charset="0"/>
              </a:rPr>
              <a:t>Bootstrap Sample</a:t>
            </a:r>
          </a:p>
        </p:txBody>
      </p:sp>
      <p:sp>
        <p:nvSpPr>
          <p:cNvPr id="50" name="Down Arrow 49"/>
          <p:cNvSpPr/>
          <p:nvPr/>
        </p:nvSpPr>
        <p:spPr>
          <a:xfrm>
            <a:off x="4252728" y="2274332"/>
            <a:ext cx="228600" cy="304800"/>
          </a:xfrm>
          <a:prstGeom prst="downArrow">
            <a:avLst/>
          </a:prstGeom>
          <a:solidFill>
            <a:schemeClr val="bg1"/>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p:cNvSpPr txBox="1"/>
          <p:nvPr/>
        </p:nvSpPr>
        <p:spPr>
          <a:xfrm>
            <a:off x="4627048" y="5955268"/>
            <a:ext cx="1624163" cy="369332"/>
          </a:xfrm>
          <a:prstGeom prst="rect">
            <a:avLst/>
          </a:prstGeom>
          <a:solidFill>
            <a:schemeClr val="accent1">
              <a:alpha val="40000"/>
            </a:schemeClr>
          </a:solidFill>
          <a:scene3d>
            <a:camera prst="orthographicFront"/>
            <a:lightRig rig="threePt" dir="t"/>
          </a:scene3d>
          <a:sp3d>
            <a:bevelT/>
          </a:sp3d>
        </p:spPr>
        <p:txBody>
          <a:bodyPr wrap="none" rtlCol="0">
            <a:spAutoFit/>
          </a:bodyPr>
          <a:lstStyle/>
          <a:p>
            <a:r>
              <a:rPr lang="en-US" dirty="0">
                <a:solidFill>
                  <a:schemeClr val="bg1"/>
                </a:solidFill>
                <a:latin typeface="Garamond" pitchFamily="18" charset="0"/>
              </a:rPr>
              <a:t>Predict to OOB</a:t>
            </a:r>
          </a:p>
        </p:txBody>
      </p:sp>
      <p:sp>
        <p:nvSpPr>
          <p:cNvPr id="53" name="Down Arrow 52"/>
          <p:cNvSpPr/>
          <p:nvPr/>
        </p:nvSpPr>
        <p:spPr>
          <a:xfrm>
            <a:off x="5312848" y="5574268"/>
            <a:ext cx="228600" cy="304800"/>
          </a:xfrm>
          <a:prstGeom prst="downArrow">
            <a:avLst/>
          </a:prstGeom>
          <a:solidFill>
            <a:schemeClr val="bg1"/>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Curved Right Arrow 58"/>
          <p:cNvSpPr/>
          <p:nvPr/>
        </p:nvSpPr>
        <p:spPr>
          <a:xfrm rot="10519508">
            <a:off x="7002139" y="1829730"/>
            <a:ext cx="990600" cy="4419339"/>
          </a:xfrm>
          <a:prstGeom prst="curvedRightArrow">
            <a:avLst/>
          </a:prstGeom>
          <a:solidFill>
            <a:schemeClr val="bg1"/>
          </a:solidFill>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0" name="TextBox 59"/>
          <p:cNvSpPr txBox="1"/>
          <p:nvPr/>
        </p:nvSpPr>
        <p:spPr>
          <a:xfrm rot="5231963">
            <a:off x="7859378" y="3832813"/>
            <a:ext cx="819455" cy="338554"/>
          </a:xfrm>
          <a:prstGeom prst="rect">
            <a:avLst/>
          </a:prstGeom>
          <a:noFill/>
        </p:spPr>
        <p:txBody>
          <a:bodyPr wrap="none" rtlCol="0">
            <a:spAutoFit/>
          </a:bodyPr>
          <a:lstStyle/>
          <a:p>
            <a:r>
              <a:rPr lang="en-US" sz="1600" b="1" dirty="0">
                <a:solidFill>
                  <a:schemeClr val="bg1"/>
                </a:solidFill>
                <a:latin typeface="Garamond" pitchFamily="18" charset="0"/>
              </a:rPr>
              <a:t>n=1000</a:t>
            </a:r>
          </a:p>
        </p:txBody>
      </p:sp>
      <p:sp>
        <p:nvSpPr>
          <p:cNvPr id="57" name="TextBox 56"/>
          <p:cNvSpPr txBox="1"/>
          <p:nvPr/>
        </p:nvSpPr>
        <p:spPr>
          <a:xfrm>
            <a:off x="4879611" y="1002268"/>
            <a:ext cx="2609561" cy="369332"/>
          </a:xfrm>
          <a:prstGeom prst="rect">
            <a:avLst/>
          </a:prstGeom>
          <a:solidFill>
            <a:schemeClr val="accent1">
              <a:alpha val="40000"/>
            </a:schemeClr>
          </a:solidFill>
          <a:scene3d>
            <a:camera prst="orthographicFront"/>
            <a:lightRig rig="threePt" dir="t"/>
          </a:scene3d>
          <a:sp3d>
            <a:bevelT/>
          </a:sp3d>
        </p:spPr>
        <p:txBody>
          <a:bodyPr wrap="none" rtlCol="0">
            <a:spAutoFit/>
          </a:bodyPr>
          <a:lstStyle/>
          <a:p>
            <a:r>
              <a:rPr lang="en-US" dirty="0">
                <a:solidFill>
                  <a:schemeClr val="bg1"/>
                </a:solidFill>
                <a:latin typeface="Garamond" pitchFamily="18" charset="0"/>
              </a:rPr>
              <a:t>Node permutated variables</a:t>
            </a:r>
          </a:p>
        </p:txBody>
      </p:sp>
      <p:cxnSp>
        <p:nvCxnSpPr>
          <p:cNvPr id="3" name="Straight Arrow Connector 2"/>
          <p:cNvCxnSpPr>
            <a:endCxn id="24" idx="3"/>
          </p:cNvCxnSpPr>
          <p:nvPr/>
        </p:nvCxnSpPr>
        <p:spPr>
          <a:xfrm flipH="1">
            <a:off x="5502853" y="1371600"/>
            <a:ext cx="732595" cy="1641410"/>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3" name="Rectangle 2"/>
          <p:cNvSpPr txBox="1">
            <a:spLocks noChangeArrowheads="1"/>
          </p:cNvSpPr>
          <p:nvPr/>
        </p:nvSpPr>
        <p:spPr>
          <a:xfrm>
            <a:off x="1828800" y="304800"/>
            <a:ext cx="2743200" cy="457200"/>
          </a:xfrm>
          <a:prstGeom prst="rect">
            <a:avLst/>
          </a:prstGeom>
          <a:solidFill>
            <a:schemeClr val="accent5">
              <a:lumMod val="40000"/>
              <a:lumOff val="60000"/>
              <a:alpha val="40000"/>
            </a:schemeClr>
          </a:solidFill>
          <a:scene3d>
            <a:camera prst="orthographicFront"/>
            <a:lightRig rig="threePt" dir="t"/>
          </a:scene3d>
          <a:sp3d>
            <a:bevelT/>
          </a:sp3d>
        </p:spPr>
        <p:txBody>
          <a:bodyPr>
            <a:noAutofit/>
          </a:bodyPr>
          <a:lstStyle/>
          <a:p>
            <a:pPr lvl="0" algn="ctr">
              <a:spcBef>
                <a:spcPct val="0"/>
              </a:spcBef>
              <a:defRPr/>
            </a:pPr>
            <a:r>
              <a:rPr lang="en-US" sz="2400" dirty="0">
                <a:solidFill>
                  <a:schemeClr val="bg1"/>
                </a:solidFill>
                <a:latin typeface="Times New Roman" pitchFamily="18" charset="0"/>
                <a:cs typeface="Times New Roman" pitchFamily="18" charset="0"/>
              </a:rPr>
              <a:t>Random Forests</a:t>
            </a:r>
            <a:endParaRPr kumimoji="0" lang="en-US" sz="2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459405441"/>
      </p:ext>
    </p:extLst>
  </p:cSld>
  <p:clrMapOvr>
    <a:masterClrMapping/>
  </p:clrMapOvr>
  <p:transition spd="med">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828800" y="457200"/>
            <a:ext cx="5181600" cy="457200"/>
          </a:xfrm>
          <a:solidFill>
            <a:schemeClr val="accent5">
              <a:lumMod val="40000"/>
              <a:lumOff val="60000"/>
              <a:alpha val="40000"/>
            </a:schemeClr>
          </a:solidFill>
          <a:scene3d>
            <a:camera prst="orthographicFront"/>
            <a:lightRig rig="threePt" dir="t"/>
          </a:scene3d>
          <a:sp3d>
            <a:bevelT/>
          </a:sp3d>
        </p:spPr>
        <p:txBody>
          <a:bodyPr>
            <a:noAutofit/>
          </a:bodyPr>
          <a:lstStyle/>
          <a:p>
            <a:r>
              <a:rPr lang="en-US" sz="2800" dirty="0" err="1">
                <a:solidFill>
                  <a:schemeClr val="bg1"/>
                </a:solidFill>
                <a:effectLst>
                  <a:outerShdw blurRad="38100" dist="38100" dir="2700000" algn="tl">
                    <a:srgbClr val="000000">
                      <a:alpha val="43137"/>
                    </a:srgbClr>
                  </a:outerShdw>
                </a:effectLst>
                <a:latin typeface="Garamond" pitchFamily="18" charset="0"/>
              </a:rPr>
              <a:t>Nonparametrics</a:t>
            </a:r>
            <a:r>
              <a:rPr lang="en-US" sz="2800" dirty="0">
                <a:solidFill>
                  <a:schemeClr val="bg1"/>
                </a:solidFill>
                <a:effectLst>
                  <a:outerShdw blurRad="38100" dist="38100" dir="2700000" algn="tl">
                    <a:srgbClr val="000000">
                      <a:alpha val="43137"/>
                    </a:srgbClr>
                  </a:outerShdw>
                </a:effectLst>
                <a:latin typeface="Garamond" pitchFamily="18" charset="0"/>
              </a:rPr>
              <a:t> - Advantages</a:t>
            </a:r>
          </a:p>
        </p:txBody>
      </p:sp>
      <p:sp>
        <p:nvSpPr>
          <p:cNvPr id="3" name="TextBox 2"/>
          <p:cNvSpPr txBox="1"/>
          <p:nvPr/>
        </p:nvSpPr>
        <p:spPr>
          <a:xfrm>
            <a:off x="1981200" y="1219200"/>
            <a:ext cx="6629400" cy="5486400"/>
          </a:xfrm>
          <a:prstGeom prst="rect">
            <a:avLst/>
          </a:prstGeom>
          <a:noFill/>
        </p:spPr>
        <p:txBody>
          <a:bodyPr wrap="square" rtlCol="0">
            <a:noAutofit/>
          </a:bodyPr>
          <a:lstStyle/>
          <a:p>
            <a:r>
              <a:rPr lang="en-US" sz="2400" b="1" dirty="0">
                <a:solidFill>
                  <a:schemeClr val="bg1"/>
                </a:solidFill>
                <a:latin typeface="Times New Roman" pitchFamily="18" charset="0"/>
                <a:cs typeface="Times New Roman" pitchFamily="18" charset="0"/>
              </a:rPr>
              <a:t>Distribution Free </a:t>
            </a:r>
            <a:r>
              <a:rPr lang="en-US" sz="2400" dirty="0">
                <a:solidFill>
                  <a:schemeClr val="bg1"/>
                </a:solidFill>
                <a:latin typeface="Times New Roman" pitchFamily="18" charset="0"/>
                <a:cs typeface="Times New Roman" pitchFamily="18" charset="0"/>
              </a:rPr>
              <a:t>- </a:t>
            </a:r>
            <a:r>
              <a:rPr lang="en-US" dirty="0">
                <a:solidFill>
                  <a:schemeClr val="bg1"/>
                </a:solidFill>
                <a:latin typeface="Times New Roman" pitchFamily="18" charset="0"/>
                <a:cs typeface="Times New Roman" pitchFamily="18" charset="0"/>
              </a:rPr>
              <a:t>do not rely on assumptions that the data are drawn from a given probability distribution</a:t>
            </a:r>
          </a:p>
          <a:p>
            <a:endParaRPr lang="en-US" dirty="0">
              <a:solidFill>
                <a:schemeClr val="bg1"/>
              </a:solidFill>
              <a:latin typeface="Times New Roman" pitchFamily="18" charset="0"/>
              <a:cs typeface="Times New Roman" pitchFamily="18" charset="0"/>
            </a:endParaRPr>
          </a:p>
          <a:p>
            <a:r>
              <a:rPr lang="en-US" sz="2400" b="1" dirty="0">
                <a:solidFill>
                  <a:schemeClr val="bg1"/>
                </a:solidFill>
                <a:latin typeface="Times New Roman" pitchFamily="18" charset="0"/>
                <a:cs typeface="Times New Roman" pitchFamily="18" charset="0"/>
              </a:rPr>
              <a:t>Model Not Fixed </a:t>
            </a:r>
            <a:r>
              <a:rPr lang="en-US" dirty="0">
                <a:solidFill>
                  <a:schemeClr val="bg1"/>
                </a:solidFill>
                <a:latin typeface="Times New Roman" pitchFamily="18" charset="0"/>
                <a:cs typeface="Times New Roman" pitchFamily="18" charset="0"/>
              </a:rPr>
              <a:t>– Parameter space can grow to accommodate model fit</a:t>
            </a:r>
          </a:p>
          <a:p>
            <a:endParaRPr lang="en-US" dirty="0">
              <a:solidFill>
                <a:schemeClr val="bg1"/>
              </a:solidFill>
              <a:latin typeface="Times New Roman" pitchFamily="18" charset="0"/>
              <a:cs typeface="Times New Roman" pitchFamily="18" charset="0"/>
            </a:endParaRPr>
          </a:p>
          <a:p>
            <a:r>
              <a:rPr lang="en-US" sz="2400" b="1" dirty="0">
                <a:solidFill>
                  <a:schemeClr val="bg1"/>
                </a:solidFill>
                <a:latin typeface="Times New Roman" pitchFamily="18" charset="0"/>
                <a:cs typeface="Times New Roman" pitchFamily="18" charset="0"/>
              </a:rPr>
              <a:t>Dimensionality - </a:t>
            </a:r>
            <a:r>
              <a:rPr lang="en-US" dirty="0">
                <a:solidFill>
                  <a:schemeClr val="bg1"/>
                </a:solidFill>
                <a:latin typeface="Times New Roman" pitchFamily="18" charset="0"/>
                <a:cs typeface="Times New Roman" pitchFamily="18" charset="0"/>
              </a:rPr>
              <a:t>Suitable for complex, high dimensional problems</a:t>
            </a:r>
          </a:p>
          <a:p>
            <a:endParaRPr lang="en-US" dirty="0">
              <a:solidFill>
                <a:schemeClr val="bg1"/>
              </a:solidFill>
              <a:latin typeface="Times New Roman" pitchFamily="18" charset="0"/>
              <a:cs typeface="Times New Roman" pitchFamily="18" charset="0"/>
            </a:endParaRPr>
          </a:p>
          <a:p>
            <a:r>
              <a:rPr lang="en-US" sz="2400" b="1" dirty="0">
                <a:solidFill>
                  <a:schemeClr val="bg1"/>
                </a:solidFill>
                <a:latin typeface="Times New Roman" pitchFamily="18" charset="0"/>
                <a:cs typeface="Times New Roman" pitchFamily="18" charset="0"/>
              </a:rPr>
              <a:t>Nonlinearity –</a:t>
            </a:r>
            <a:r>
              <a:rPr lang="en-US" sz="2400" dirty="0">
                <a:solidFill>
                  <a:schemeClr val="bg1"/>
                </a:solidFill>
                <a:latin typeface="Times New Roman" pitchFamily="18" charset="0"/>
                <a:cs typeface="Times New Roman" pitchFamily="18" charset="0"/>
              </a:rPr>
              <a:t> </a:t>
            </a:r>
            <a:r>
              <a:rPr lang="en-US" dirty="0">
                <a:solidFill>
                  <a:schemeClr val="bg1"/>
                </a:solidFill>
                <a:latin typeface="Times New Roman" pitchFamily="18" charset="0"/>
                <a:cs typeface="Times New Roman" pitchFamily="18" charset="0"/>
              </a:rPr>
              <a:t>Many methods can accommodate nonlinear problems</a:t>
            </a:r>
          </a:p>
          <a:p>
            <a:endParaRPr lang="en-US" dirty="0">
              <a:solidFill>
                <a:schemeClr val="bg1"/>
              </a:solidFill>
              <a:latin typeface="Times New Roman" pitchFamily="18" charset="0"/>
              <a:cs typeface="Times New Roman" pitchFamily="18" charset="0"/>
            </a:endParaRPr>
          </a:p>
          <a:p>
            <a:r>
              <a:rPr lang="en-US" sz="2400" b="1" dirty="0">
                <a:solidFill>
                  <a:schemeClr val="bg1"/>
                </a:solidFill>
                <a:latin typeface="Times New Roman" pitchFamily="18" charset="0"/>
                <a:cs typeface="Times New Roman" pitchFamily="18" charset="0"/>
              </a:rPr>
              <a:t>Autocorrelation - </a:t>
            </a:r>
            <a:r>
              <a:rPr lang="en-US" dirty="0">
                <a:solidFill>
                  <a:schemeClr val="bg1"/>
                </a:solidFill>
                <a:latin typeface="Times New Roman" pitchFamily="18" charset="0"/>
                <a:cs typeface="Times New Roman" pitchFamily="18" charset="0"/>
              </a:rPr>
              <a:t>Does not assume </a:t>
            </a:r>
            <a:r>
              <a:rPr lang="en-US" dirty="0" err="1">
                <a:solidFill>
                  <a:schemeClr val="bg1"/>
                </a:solidFill>
                <a:latin typeface="Times New Roman" pitchFamily="18" charset="0"/>
                <a:cs typeface="Times New Roman" pitchFamily="18" charset="0"/>
              </a:rPr>
              <a:t>iid</a:t>
            </a:r>
            <a:r>
              <a:rPr lang="en-US" dirty="0">
                <a:solidFill>
                  <a:schemeClr val="bg1"/>
                </a:solidFill>
                <a:latin typeface="Times New Roman" pitchFamily="18" charset="0"/>
                <a:cs typeface="Times New Roman" pitchFamily="18" charset="0"/>
              </a:rPr>
              <a:t> and as such are not effected by autocorrelation</a:t>
            </a:r>
          </a:p>
          <a:p>
            <a:endParaRPr lang="en-US" dirty="0">
              <a:solidFill>
                <a:schemeClr val="bg1"/>
              </a:solidFill>
              <a:latin typeface="Times New Roman" pitchFamily="18" charset="0"/>
              <a:cs typeface="Times New Roman" pitchFamily="18" charset="0"/>
            </a:endParaRPr>
          </a:p>
          <a:p>
            <a:r>
              <a:rPr lang="en-US" sz="2400" b="1" dirty="0">
                <a:solidFill>
                  <a:schemeClr val="bg1"/>
                </a:solidFill>
                <a:latin typeface="Times New Roman" pitchFamily="18" charset="0"/>
                <a:cs typeface="Times New Roman" pitchFamily="18" charset="0"/>
              </a:rPr>
              <a:t>Optimal predictors – </a:t>
            </a:r>
            <a:r>
              <a:rPr lang="en-US" dirty="0">
                <a:solidFill>
                  <a:schemeClr val="bg1"/>
                </a:solidFill>
                <a:latin typeface="Times New Roman" pitchFamily="18" charset="0"/>
                <a:cs typeface="Times New Roman" pitchFamily="18" charset="0"/>
              </a:rPr>
              <a:t>Because of fitting to the data, they tend to provide belter predictions </a:t>
            </a:r>
          </a:p>
          <a:p>
            <a:endParaRPr lang="en-US"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4023868935"/>
      </p:ext>
    </p:extLst>
  </p:cSld>
  <p:clrMapOvr>
    <a:masterClrMapping/>
  </p:clrMapOvr>
  <p:transition spd="med">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1219200" y="1447800"/>
            <a:ext cx="7543800" cy="4876800"/>
          </a:xfrm>
        </p:spPr>
        <p:txBody>
          <a:bodyPr>
            <a:normAutofit/>
          </a:bodyPr>
          <a:lstStyle/>
          <a:p>
            <a:pPr marL="0" indent="0">
              <a:buNone/>
            </a:pPr>
            <a:r>
              <a:rPr lang="en-US" sz="2800" b="0" dirty="0">
                <a:latin typeface="Times New Roman" pitchFamily="18" charset="0"/>
                <a:cs typeface="Times New Roman" pitchFamily="18" charset="0"/>
              </a:rPr>
              <a:t>To make an estimate for regression</a:t>
            </a:r>
          </a:p>
          <a:p>
            <a:pPr marL="0" indent="0">
              <a:buNone/>
            </a:pPr>
            <a:endParaRPr lang="en-US" sz="2800" b="0" dirty="0">
              <a:latin typeface="Times New Roman" pitchFamily="18" charset="0"/>
              <a:cs typeface="Times New Roman" pitchFamily="18" charset="0"/>
            </a:endParaRPr>
          </a:p>
          <a:p>
            <a:pPr marL="0" indent="0">
              <a:buNone/>
            </a:pPr>
            <a:endParaRPr lang="en-US" sz="2800" b="0" dirty="0">
              <a:latin typeface="Times New Roman" pitchFamily="18" charset="0"/>
              <a:cs typeface="Times New Roman" pitchFamily="18" charset="0"/>
            </a:endParaRPr>
          </a:p>
          <a:p>
            <a:pPr marL="0" indent="0">
              <a:buNone/>
            </a:pPr>
            <a:endParaRPr lang="en-US" sz="2800" b="0" dirty="0">
              <a:latin typeface="Times New Roman" pitchFamily="18" charset="0"/>
              <a:cs typeface="Times New Roman" pitchFamily="18" charset="0"/>
            </a:endParaRPr>
          </a:p>
          <a:p>
            <a:pPr marL="0" indent="0">
              <a:buNone/>
            </a:pPr>
            <a:endParaRPr lang="en-US" sz="1100" b="0" dirty="0">
              <a:latin typeface="Times New Roman" pitchFamily="18" charset="0"/>
              <a:cs typeface="Times New Roman" pitchFamily="18" charset="0"/>
            </a:endParaRPr>
          </a:p>
          <a:p>
            <a:pPr marL="0" indent="0">
              <a:buNone/>
            </a:pPr>
            <a:r>
              <a:rPr lang="en-US" sz="2800" b="0" dirty="0">
                <a:latin typeface="Times New Roman" pitchFamily="18" charset="0"/>
                <a:cs typeface="Times New Roman" pitchFamily="18" charset="0"/>
              </a:rPr>
              <a:t>To make an estimate for classification</a:t>
            </a:r>
          </a:p>
          <a:p>
            <a:pPr marL="514350" indent="-514350">
              <a:buAutoNum type="arabicPeriod"/>
            </a:pPr>
            <a:endParaRPr lang="en-US" sz="1500" b="0" dirty="0">
              <a:latin typeface="Times New Roman" pitchFamily="18" charset="0"/>
              <a:cs typeface="Times New Roman" pitchFamily="18" charset="0"/>
            </a:endParaRPr>
          </a:p>
        </p:txBody>
      </p:sp>
      <p:graphicFrame>
        <p:nvGraphicFramePr>
          <p:cNvPr id="15364" name="Object 4"/>
          <p:cNvGraphicFramePr>
            <a:graphicFrameLocks noChangeAspect="1"/>
          </p:cNvGraphicFramePr>
          <p:nvPr>
            <p:extLst>
              <p:ext uri="{D42A27DB-BD31-4B8C-83A1-F6EECF244321}">
                <p14:modId xmlns:p14="http://schemas.microsoft.com/office/powerpoint/2010/main" val="3548707954"/>
              </p:ext>
            </p:extLst>
          </p:nvPr>
        </p:nvGraphicFramePr>
        <p:xfrm>
          <a:off x="3200400" y="2286000"/>
          <a:ext cx="4411663" cy="1087438"/>
        </p:xfrm>
        <a:graphic>
          <a:graphicData uri="http://schemas.openxmlformats.org/presentationml/2006/ole">
            <mc:AlternateContent xmlns:mc="http://schemas.openxmlformats.org/markup-compatibility/2006">
              <mc:Choice xmlns:v="urn:schemas-microsoft-com:vml" Requires="v">
                <p:oleObj spid="_x0000_s41172" name="Equation" r:id="rId3" imgW="1155600" imgH="419040" progId="Equation.3">
                  <p:embed/>
                </p:oleObj>
              </mc:Choice>
              <mc:Fallback>
                <p:oleObj name="Equation" r:id="rId3" imgW="1155600" imgH="419040" progId="Equation.3">
                  <p:embed/>
                  <p:pic>
                    <p:nvPicPr>
                      <p:cNvPr id="0" name=""/>
                      <p:cNvPicPr>
                        <a:picLocks noChangeAspect="1" noChangeArrowheads="1"/>
                      </p:cNvPicPr>
                      <p:nvPr/>
                    </p:nvPicPr>
                    <p:blipFill>
                      <a:blip r:embed="rId4"/>
                      <a:srcRect/>
                      <a:stretch>
                        <a:fillRect/>
                      </a:stretch>
                    </p:blipFill>
                    <p:spPr bwMode="auto">
                      <a:xfrm>
                        <a:off x="3200400" y="2286000"/>
                        <a:ext cx="4411663" cy="1087438"/>
                      </a:xfrm>
                      <a:prstGeom prst="rect">
                        <a:avLst/>
                      </a:prstGeom>
                      <a:solidFill>
                        <a:schemeClr val="bg1">
                          <a:alpha val="70000"/>
                        </a:schemeClr>
                      </a:solidFill>
                      <a:ln>
                        <a:noFill/>
                      </a:ln>
                      <a:effectLst/>
                    </p:spPr>
                  </p:pic>
                </p:oleObj>
              </mc:Fallback>
            </mc:AlternateContent>
          </a:graphicData>
        </a:graphic>
      </p:graphicFrame>
      <p:sp>
        <p:nvSpPr>
          <p:cNvPr id="7" name="Rectangle 2"/>
          <p:cNvSpPr txBox="1">
            <a:spLocks noChangeArrowheads="1"/>
          </p:cNvSpPr>
          <p:nvPr/>
        </p:nvSpPr>
        <p:spPr>
          <a:xfrm>
            <a:off x="1828800" y="304800"/>
            <a:ext cx="2819400" cy="4572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Autofit/>
          </a:bodyPr>
          <a:lstStyle/>
          <a:p>
            <a:pPr lvl="0" algn="ctr">
              <a:spcBef>
                <a:spcPct val="0"/>
              </a:spcBef>
              <a:defRPr/>
            </a:pPr>
            <a:r>
              <a:rPr lang="en-US" sz="2400" dirty="0">
                <a:solidFill>
                  <a:schemeClr val="bg1"/>
                </a:solidFill>
                <a:latin typeface="Times New Roman" pitchFamily="18" charset="0"/>
                <a:cs typeface="Times New Roman" pitchFamily="18" charset="0"/>
              </a:rPr>
              <a:t>Random Forests</a:t>
            </a:r>
            <a:endParaRPr lang="en-US" sz="2400" b="1"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988144454"/>
              </p:ext>
            </p:extLst>
          </p:nvPr>
        </p:nvGraphicFramePr>
        <p:xfrm>
          <a:off x="3232150" y="5322888"/>
          <a:ext cx="4083050" cy="1154112"/>
        </p:xfrm>
        <a:graphic>
          <a:graphicData uri="http://schemas.openxmlformats.org/presentationml/2006/ole">
            <mc:AlternateContent xmlns:mc="http://schemas.openxmlformats.org/markup-compatibility/2006">
              <mc:Choice xmlns:v="urn:schemas-microsoft-com:vml" Requires="v">
                <p:oleObj spid="_x0000_s41173" name="Equation" r:id="rId5" imgW="1587240" imgH="444240" progId="Equation.3">
                  <p:embed/>
                </p:oleObj>
              </mc:Choice>
              <mc:Fallback>
                <p:oleObj name="Equation" r:id="rId5" imgW="1587240" imgH="444240" progId="Equation.3">
                  <p:embed/>
                  <p:pic>
                    <p:nvPicPr>
                      <p:cNvPr id="0" name="Object 4"/>
                      <p:cNvPicPr>
                        <a:picLocks noChangeAspect="1" noChangeArrowheads="1"/>
                      </p:cNvPicPr>
                      <p:nvPr/>
                    </p:nvPicPr>
                    <p:blipFill>
                      <a:blip r:embed="rId6"/>
                      <a:srcRect/>
                      <a:stretch>
                        <a:fillRect/>
                      </a:stretch>
                    </p:blipFill>
                    <p:spPr bwMode="auto">
                      <a:xfrm>
                        <a:off x="3232150" y="5322888"/>
                        <a:ext cx="4083050" cy="1154112"/>
                      </a:xfrm>
                      <a:prstGeom prst="rect">
                        <a:avLst/>
                      </a:prstGeom>
                      <a:solidFill>
                        <a:schemeClr val="bg1">
                          <a:alpha val="70195"/>
                        </a:schemeClr>
                      </a:solidFill>
                      <a:ln>
                        <a:noFill/>
                      </a:ln>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452665831"/>
              </p:ext>
            </p:extLst>
          </p:nvPr>
        </p:nvGraphicFramePr>
        <p:xfrm>
          <a:off x="1487487" y="4343400"/>
          <a:ext cx="3694113" cy="694406"/>
        </p:xfrm>
        <a:graphic>
          <a:graphicData uri="http://schemas.openxmlformats.org/presentationml/2006/ole">
            <mc:AlternateContent xmlns:mc="http://schemas.openxmlformats.org/markup-compatibility/2006">
              <mc:Choice xmlns:v="urn:schemas-microsoft-com:vml" Requires="v">
                <p:oleObj spid="_x0000_s41174" name="Equation" r:id="rId7" imgW="2869920" imgH="533160" progId="Equation.3">
                  <p:embed/>
                </p:oleObj>
              </mc:Choice>
              <mc:Fallback>
                <p:oleObj name="Equation" r:id="rId7" imgW="2869920" imgH="533160" progId="Equation.3">
                  <p:embed/>
                  <p:pic>
                    <p:nvPicPr>
                      <p:cNvPr id="0" name="Object 1"/>
                      <p:cNvPicPr>
                        <a:picLocks noChangeAspect="1" noChangeArrowheads="1"/>
                      </p:cNvPicPr>
                      <p:nvPr/>
                    </p:nvPicPr>
                    <p:blipFill>
                      <a:blip r:embed="rId8"/>
                      <a:srcRect/>
                      <a:stretch>
                        <a:fillRect/>
                      </a:stretch>
                    </p:blipFill>
                    <p:spPr bwMode="auto">
                      <a:xfrm>
                        <a:off x="1487487" y="4343400"/>
                        <a:ext cx="3694113" cy="694406"/>
                      </a:xfrm>
                      <a:prstGeom prst="rect">
                        <a:avLst/>
                      </a:prstGeom>
                      <a:solidFill>
                        <a:schemeClr val="bg1">
                          <a:alpha val="70195"/>
                        </a:schemeClr>
                      </a:solidFill>
                      <a:ln>
                        <a:noFill/>
                      </a:ln>
                    </p:spPr>
                  </p:pic>
                </p:oleObj>
              </mc:Fallback>
            </mc:AlternateContent>
          </a:graphicData>
        </a:graphic>
      </p:graphicFrame>
    </p:spTree>
    <p:extLst>
      <p:ext uri="{BB962C8B-B14F-4D97-AF65-F5344CB8AC3E}">
        <p14:creationId xmlns:p14="http://schemas.microsoft.com/office/powerpoint/2010/main" val="285882107"/>
      </p:ext>
    </p:extLst>
  </p:cSld>
  <p:clrMapOvr>
    <a:masterClrMapping/>
  </p:clrMapOvr>
  <p:transition spd="med">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1219200" y="1143000"/>
            <a:ext cx="7543800" cy="1905000"/>
          </a:xfrm>
        </p:spPr>
        <p:txBody>
          <a:bodyPr>
            <a:normAutofit/>
          </a:bodyPr>
          <a:lstStyle/>
          <a:p>
            <a:pPr marL="0" indent="0">
              <a:buNone/>
            </a:pPr>
            <a:r>
              <a:rPr lang="en-US" sz="2800" b="0" dirty="0">
                <a:latin typeface="Times New Roman" pitchFamily="18" charset="0"/>
                <a:cs typeface="Times New Roman" pitchFamily="18" charset="0"/>
              </a:rPr>
              <a:t>Proximities</a:t>
            </a:r>
          </a:p>
          <a:p>
            <a:pPr marL="0" indent="0">
              <a:buNone/>
            </a:pPr>
            <a:r>
              <a:rPr lang="en-US" sz="2000" dirty="0">
                <a:latin typeface="Times New Roman" pitchFamily="18" charset="0"/>
                <a:cs typeface="Times New Roman" pitchFamily="18" charset="0"/>
              </a:rPr>
              <a:t>Proximities form a </a:t>
            </a:r>
            <a:r>
              <a:rPr lang="en-US" sz="2000" dirty="0" err="1">
                <a:latin typeface="Times New Roman" pitchFamily="18" charset="0"/>
                <a:cs typeface="Times New Roman" pitchFamily="18" charset="0"/>
              </a:rPr>
              <a:t>NxN</a:t>
            </a:r>
            <a:r>
              <a:rPr lang="en-US" sz="2000" dirty="0">
                <a:latin typeface="Times New Roman" pitchFamily="18" charset="0"/>
                <a:cs typeface="Times New Roman" pitchFamily="18" charset="0"/>
              </a:rPr>
              <a:t> matrix for each tree. If case </a:t>
            </a:r>
            <a:r>
              <a:rPr lang="en-US" sz="2000" i="1" dirty="0" err="1">
                <a:latin typeface="Times New Roman" pitchFamily="18" charset="0"/>
                <a:cs typeface="Times New Roman" pitchFamily="18" charset="0"/>
              </a:rPr>
              <a:t>i</a:t>
            </a:r>
            <a:r>
              <a:rPr lang="en-US" sz="2000" dirty="0">
                <a:latin typeface="Times New Roman" pitchFamily="18" charset="0"/>
                <a:cs typeface="Times New Roman" pitchFamily="18" charset="0"/>
              </a:rPr>
              <a:t> and case </a:t>
            </a:r>
            <a:r>
              <a:rPr lang="en-US" sz="2000" i="1" dirty="0">
                <a:latin typeface="Times New Roman" pitchFamily="18" charset="0"/>
                <a:cs typeface="Times New Roman" pitchFamily="18" charset="0"/>
              </a:rPr>
              <a:t>j</a:t>
            </a:r>
            <a:r>
              <a:rPr lang="en-US" sz="2000" dirty="0">
                <a:latin typeface="Times New Roman" pitchFamily="18" charset="0"/>
                <a:cs typeface="Times New Roman" pitchFamily="18" charset="0"/>
              </a:rPr>
              <a:t> both occur in the same terminal node, increase the similarity between </a:t>
            </a:r>
            <a:r>
              <a:rPr lang="en-US" sz="2000" i="1" dirty="0" err="1">
                <a:latin typeface="Times New Roman" pitchFamily="18" charset="0"/>
                <a:cs typeface="Times New Roman" pitchFamily="18" charset="0"/>
              </a:rPr>
              <a:t>i</a:t>
            </a:r>
            <a:r>
              <a:rPr lang="en-US" sz="2000" dirty="0">
                <a:latin typeface="Times New Roman" pitchFamily="18" charset="0"/>
                <a:cs typeface="Times New Roman" pitchFamily="18" charset="0"/>
              </a:rPr>
              <a:t> and </a:t>
            </a:r>
            <a:r>
              <a:rPr lang="en-US" sz="2000" i="1" dirty="0">
                <a:latin typeface="Times New Roman" pitchFamily="18" charset="0"/>
                <a:cs typeface="Times New Roman" pitchFamily="18" charset="0"/>
              </a:rPr>
              <a:t>j</a:t>
            </a:r>
            <a:r>
              <a:rPr lang="en-US" sz="2000" dirty="0">
                <a:latin typeface="Times New Roman" pitchFamily="18" charset="0"/>
                <a:cs typeface="Times New Roman" pitchFamily="18" charset="0"/>
              </a:rPr>
              <a:t> by 1</a:t>
            </a:r>
          </a:p>
          <a:p>
            <a:pPr marL="0" indent="0">
              <a:buNone/>
            </a:pPr>
            <a:endParaRPr lang="en-US" sz="2000" b="0" dirty="0">
              <a:latin typeface="Times New Roman" pitchFamily="18" charset="0"/>
              <a:cs typeface="Times New Roman" pitchFamily="18" charset="0"/>
            </a:endParaRPr>
          </a:p>
          <a:p>
            <a:pPr marL="0" indent="0">
              <a:buNone/>
            </a:pPr>
            <a:endParaRPr lang="en-US" sz="2800" b="0" dirty="0">
              <a:latin typeface="Times New Roman" pitchFamily="18" charset="0"/>
              <a:cs typeface="Times New Roman" pitchFamily="18" charset="0"/>
            </a:endParaRPr>
          </a:p>
          <a:p>
            <a:pPr marL="0" indent="0">
              <a:buNone/>
            </a:pPr>
            <a:endParaRPr lang="en-US" sz="2800" b="0" dirty="0">
              <a:latin typeface="Times New Roman" pitchFamily="18" charset="0"/>
              <a:cs typeface="Times New Roman" pitchFamily="18" charset="0"/>
            </a:endParaRPr>
          </a:p>
          <a:p>
            <a:pPr marL="0" indent="0">
              <a:buNone/>
            </a:pPr>
            <a:endParaRPr lang="en-US" sz="2800" b="0" dirty="0">
              <a:latin typeface="Times New Roman" pitchFamily="18" charset="0"/>
              <a:cs typeface="Times New Roman" pitchFamily="18" charset="0"/>
            </a:endParaRPr>
          </a:p>
          <a:p>
            <a:pPr marL="0" indent="0">
              <a:buNone/>
            </a:pPr>
            <a:endParaRPr lang="en-US" sz="1100" b="0" dirty="0">
              <a:latin typeface="Times New Roman" pitchFamily="18" charset="0"/>
              <a:cs typeface="Times New Roman" pitchFamily="18" charset="0"/>
            </a:endParaRPr>
          </a:p>
        </p:txBody>
      </p:sp>
      <p:graphicFrame>
        <p:nvGraphicFramePr>
          <p:cNvPr id="15364" name="Object 4"/>
          <p:cNvGraphicFramePr>
            <a:graphicFrameLocks noChangeAspect="1"/>
          </p:cNvGraphicFramePr>
          <p:nvPr>
            <p:extLst>
              <p:ext uri="{D42A27DB-BD31-4B8C-83A1-F6EECF244321}">
                <p14:modId xmlns:p14="http://schemas.microsoft.com/office/powerpoint/2010/main" val="1292151746"/>
              </p:ext>
            </p:extLst>
          </p:nvPr>
        </p:nvGraphicFramePr>
        <p:xfrm>
          <a:off x="2398713" y="3009900"/>
          <a:ext cx="4695825" cy="3467100"/>
        </p:xfrm>
        <a:graphic>
          <a:graphicData uri="http://schemas.openxmlformats.org/presentationml/2006/ole">
            <mc:AlternateContent xmlns:mc="http://schemas.openxmlformats.org/markup-compatibility/2006">
              <mc:Choice xmlns:v="urn:schemas-microsoft-com:vml" Requires="v">
                <p:oleObj spid="_x0000_s42021" name="Equation" r:id="rId3" imgW="1600200" imgH="1218960" progId="Equation.3">
                  <p:embed/>
                </p:oleObj>
              </mc:Choice>
              <mc:Fallback>
                <p:oleObj name="Equation" r:id="rId3" imgW="1600200" imgH="1218960" progId="Equation.3">
                  <p:embed/>
                  <p:pic>
                    <p:nvPicPr>
                      <p:cNvPr id="0" name=""/>
                      <p:cNvPicPr>
                        <a:picLocks noChangeAspect="1" noChangeArrowheads="1"/>
                      </p:cNvPicPr>
                      <p:nvPr/>
                    </p:nvPicPr>
                    <p:blipFill>
                      <a:blip r:embed="rId4"/>
                      <a:srcRect/>
                      <a:stretch>
                        <a:fillRect/>
                      </a:stretch>
                    </p:blipFill>
                    <p:spPr bwMode="auto">
                      <a:xfrm>
                        <a:off x="2398713" y="3009900"/>
                        <a:ext cx="4695825" cy="3467100"/>
                      </a:xfrm>
                      <a:prstGeom prst="rect">
                        <a:avLst/>
                      </a:prstGeom>
                      <a:solidFill>
                        <a:schemeClr val="bg1">
                          <a:alpha val="70000"/>
                        </a:schemeClr>
                      </a:solidFill>
                      <a:ln>
                        <a:noFill/>
                      </a:ln>
                      <a:effectLst/>
                    </p:spPr>
                  </p:pic>
                </p:oleObj>
              </mc:Fallback>
            </mc:AlternateContent>
          </a:graphicData>
        </a:graphic>
      </p:graphicFrame>
      <p:sp>
        <p:nvSpPr>
          <p:cNvPr id="7" name="Rectangle 2"/>
          <p:cNvSpPr txBox="1">
            <a:spLocks noChangeArrowheads="1"/>
          </p:cNvSpPr>
          <p:nvPr/>
        </p:nvSpPr>
        <p:spPr>
          <a:xfrm>
            <a:off x="1828800" y="304800"/>
            <a:ext cx="2819400" cy="4572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Autofit/>
          </a:bodyPr>
          <a:lstStyle/>
          <a:p>
            <a:pPr lvl="0" algn="ctr">
              <a:spcBef>
                <a:spcPct val="0"/>
              </a:spcBef>
              <a:defRPr/>
            </a:pPr>
            <a:r>
              <a:rPr lang="en-US" sz="2400" dirty="0">
                <a:solidFill>
                  <a:schemeClr val="bg1"/>
                </a:solidFill>
                <a:latin typeface="Times New Roman" pitchFamily="18" charset="0"/>
                <a:cs typeface="Times New Roman" pitchFamily="18" charset="0"/>
              </a:rPr>
              <a:t>Random Forests</a:t>
            </a:r>
            <a:endParaRPr lang="en-US" sz="2400" b="1"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505301290"/>
      </p:ext>
    </p:extLst>
  </p:cSld>
  <p:clrMapOvr>
    <a:masterClrMapping/>
  </p:clrMapOvr>
  <p:transition spd="med">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1981200" y="1295400"/>
            <a:ext cx="6553200" cy="5257800"/>
          </a:xfrm>
          <a:prstGeom prst="rect">
            <a:avLst/>
          </a:prstGeom>
          <a:noFill/>
          <a:ln w="9525">
            <a:noFill/>
            <a:miter lim="800000"/>
            <a:headEnd/>
            <a:tailEnd/>
          </a:ln>
          <a:effectLst/>
        </p:spPr>
        <p:txBody>
          <a:bodyPr/>
          <a:lstStyle/>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Model Performance</a:t>
            </a:r>
          </a:p>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	Test against OOB sample</a:t>
            </a:r>
          </a:p>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	No need for independent validation?</a:t>
            </a:r>
          </a:p>
          <a:p>
            <a:pPr marL="342900" indent="-342900">
              <a:lnSpc>
                <a:spcPct val="90000"/>
              </a:lnSpc>
              <a:spcBef>
                <a:spcPct val="20000"/>
              </a:spcBef>
              <a:buClr>
                <a:schemeClr val="tx1"/>
              </a:buClr>
              <a:buSzPct val="55000"/>
              <a:defRPr/>
            </a:pPr>
            <a:r>
              <a:rPr lang="en-US" sz="1100" dirty="0">
                <a:solidFill>
                  <a:schemeClr val="bg1"/>
                </a:solidFill>
                <a:effectLst>
                  <a:outerShdw blurRad="38100" dist="38100" dir="2700000" algn="tl">
                    <a:srgbClr val="000000"/>
                  </a:outerShdw>
                </a:effectLst>
                <a:latin typeface="Times New Roman" pitchFamily="18" charset="0"/>
              </a:rPr>
              <a:t>	</a:t>
            </a:r>
            <a:r>
              <a:rPr lang="en-US" sz="2800" dirty="0">
                <a:solidFill>
                  <a:schemeClr val="bg1"/>
                </a:solidFill>
                <a:effectLst>
                  <a:outerShdw blurRad="38100" dist="38100" dir="2700000" algn="tl">
                    <a:srgbClr val="000000"/>
                  </a:outerShdw>
                </a:effectLst>
                <a:latin typeface="Times New Roman" pitchFamily="18" charset="0"/>
              </a:rPr>
              <a:t>Conservative estimate of performance</a:t>
            </a:r>
          </a:p>
          <a:p>
            <a:pPr marL="342900" indent="-342900" eaLnBrk="1" hangingPunct="1">
              <a:lnSpc>
                <a:spcPct val="90000"/>
              </a:lnSpc>
              <a:spcBef>
                <a:spcPct val="20000"/>
              </a:spcBef>
              <a:buClr>
                <a:schemeClr val="tx1"/>
              </a:buClr>
              <a:buSzPct val="55000"/>
              <a:buFont typeface="Wingdings" pitchFamily="2" charset="2"/>
              <a:buNone/>
              <a:defRPr/>
            </a:pPr>
            <a:endParaRPr lang="en-US" sz="1100" dirty="0">
              <a:solidFill>
                <a:schemeClr val="bg1"/>
              </a:solidFill>
              <a:effectLst>
                <a:outerShdw blurRad="38100" dist="38100" dir="2700000" algn="tl">
                  <a:srgbClr val="000000"/>
                </a:outerShdw>
              </a:effectLst>
              <a:latin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endParaRPr lang="en-US" sz="800" dirty="0">
              <a:solidFill>
                <a:schemeClr val="bg1"/>
              </a:solidFill>
              <a:effectLst>
                <a:outerShdw blurRad="38100" dist="38100" dir="2700000" algn="tl">
                  <a:srgbClr val="000000"/>
                </a:outerShdw>
              </a:effectLst>
              <a:latin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Independent validation</a:t>
            </a:r>
          </a:p>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	Randomization (</a:t>
            </a:r>
            <a:r>
              <a:rPr lang="en-US" sz="2800" i="1" dirty="0">
                <a:solidFill>
                  <a:schemeClr val="bg1"/>
                </a:solidFill>
                <a:effectLst>
                  <a:outerShdw blurRad="38100" dist="38100" dir="2700000" algn="tl">
                    <a:srgbClr val="000000"/>
                  </a:outerShdw>
                </a:effectLst>
                <a:latin typeface="Times New Roman" pitchFamily="18" charset="0"/>
              </a:rPr>
              <a:t>p</a:t>
            </a:r>
            <a:r>
              <a:rPr lang="en-US" sz="2800" dirty="0">
                <a:solidFill>
                  <a:schemeClr val="bg1"/>
                </a:solidFill>
                <a:effectLst>
                  <a:outerShdw blurRad="38100" dist="38100" dir="2700000" algn="tl">
                    <a:srgbClr val="000000"/>
                  </a:outerShdw>
                </a:effectLst>
                <a:latin typeface="Times New Roman" pitchFamily="18" charset="0"/>
              </a:rPr>
              <a:t>-value)</a:t>
            </a:r>
          </a:p>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	n-Fold Cross Validation</a:t>
            </a:r>
          </a:p>
          <a:p>
            <a:pPr marL="342900" indent="-342900" eaLnBrk="1" hangingPunct="1">
              <a:lnSpc>
                <a:spcPct val="90000"/>
              </a:lnSpc>
              <a:spcBef>
                <a:spcPct val="20000"/>
              </a:spcBef>
              <a:buClr>
                <a:schemeClr val="tx1"/>
              </a:buClr>
              <a:buSzPct val="55000"/>
              <a:buFont typeface="Wingdings" pitchFamily="2" charset="2"/>
              <a:buNone/>
              <a:defRPr/>
            </a:pPr>
            <a:endParaRPr lang="en-US" sz="1100" dirty="0">
              <a:solidFill>
                <a:schemeClr val="bg1"/>
              </a:solidFill>
              <a:effectLst>
                <a:outerShdw blurRad="38100" dist="38100" dir="2700000" algn="tl">
                  <a:srgbClr val="000000"/>
                </a:outerShdw>
              </a:effectLst>
              <a:latin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AUC/ROC </a:t>
            </a:r>
            <a:r>
              <a:rPr lang="en-US" sz="2000" dirty="0">
                <a:solidFill>
                  <a:schemeClr val="bg1"/>
                </a:solidFill>
                <a:effectLst>
                  <a:outerShdw blurRad="38100" dist="38100" dir="2700000" algn="tl">
                    <a:srgbClr val="000000"/>
                  </a:outerShdw>
                </a:effectLst>
                <a:latin typeface="Times New Roman" pitchFamily="18" charset="0"/>
              </a:rPr>
              <a:t>(Autocorrelation adjusted)</a:t>
            </a:r>
          </a:p>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Kappa </a:t>
            </a:r>
            <a:r>
              <a:rPr lang="en-US" sz="2000" dirty="0">
                <a:solidFill>
                  <a:schemeClr val="bg1"/>
                </a:solidFill>
                <a:effectLst>
                  <a:outerShdw blurRad="38100" dist="38100" dir="2700000" algn="tl">
                    <a:srgbClr val="000000"/>
                  </a:outerShdw>
                </a:effectLst>
                <a:latin typeface="Times New Roman" pitchFamily="18" charset="0"/>
              </a:rPr>
              <a:t>(PCC with correction for expected random effect)</a:t>
            </a:r>
          </a:p>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alpha val="43137"/>
                    </a:srgbClr>
                  </a:outerShdw>
                </a:effectLst>
                <a:latin typeface="Times New Roman" pitchFamily="18" charset="0"/>
              </a:rPr>
              <a:t>Mean Squared Error of PDF</a:t>
            </a:r>
          </a:p>
        </p:txBody>
      </p:sp>
      <p:sp>
        <p:nvSpPr>
          <p:cNvPr id="5" name="Rectangle 2"/>
          <p:cNvSpPr>
            <a:spLocks noGrp="1" noChangeArrowheads="1"/>
          </p:cNvSpPr>
          <p:nvPr>
            <p:ph type="title"/>
          </p:nvPr>
        </p:nvSpPr>
        <p:spPr>
          <a:xfrm>
            <a:off x="1828800" y="457200"/>
            <a:ext cx="3352800" cy="457200"/>
          </a:xfrm>
          <a:solidFill>
            <a:schemeClr val="accent5">
              <a:lumMod val="40000"/>
              <a:lumOff val="60000"/>
              <a:alpha val="40000"/>
            </a:schemeClr>
          </a:solidFill>
          <a:scene3d>
            <a:camera prst="orthographicFront"/>
            <a:lightRig rig="threePt" dir="t"/>
          </a:scene3d>
          <a:sp3d>
            <a:bevelT/>
          </a:sp3d>
        </p:spPr>
        <p:txBody>
          <a:bodyPr>
            <a:noAutofit/>
          </a:bodyPr>
          <a:lstStyle/>
          <a:p>
            <a:r>
              <a:rPr lang="en-US" sz="2800" dirty="0">
                <a:solidFill>
                  <a:schemeClr val="bg1"/>
                </a:solidFill>
                <a:effectLst>
                  <a:outerShdw blurRad="38100" dist="38100" dir="2700000" algn="tl">
                    <a:srgbClr val="000000">
                      <a:alpha val="43137"/>
                    </a:srgbClr>
                  </a:outerShdw>
                </a:effectLst>
                <a:latin typeface="Garamond" pitchFamily="18" charset="0"/>
              </a:rPr>
              <a:t>Model Validation</a:t>
            </a:r>
          </a:p>
        </p:txBody>
      </p:sp>
    </p:spTree>
    <p:extLst>
      <p:ext uri="{BB962C8B-B14F-4D97-AF65-F5344CB8AC3E}">
        <p14:creationId xmlns:p14="http://schemas.microsoft.com/office/powerpoint/2010/main" val="1084282103"/>
      </p:ext>
    </p:extLst>
  </p:cSld>
  <p:clrMapOvr>
    <a:masterClrMapping/>
  </p:clrMapOvr>
  <p:transition spd="med">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2057400" y="1524000"/>
            <a:ext cx="6553200" cy="4648200"/>
          </a:xfrm>
          <a:prstGeom prst="rect">
            <a:avLst/>
          </a:prstGeom>
          <a:noFill/>
          <a:ln w="9525">
            <a:noFill/>
            <a:miter lim="800000"/>
            <a:headEnd/>
            <a:tailEnd/>
          </a:ln>
          <a:effectLst/>
        </p:spPr>
        <p:txBody>
          <a:bodyPr/>
          <a:lstStyle/>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Not same as colinearity </a:t>
            </a:r>
          </a:p>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     </a:t>
            </a:r>
            <a:r>
              <a:rPr lang="en-US" sz="2000" dirty="0">
                <a:solidFill>
                  <a:schemeClr val="bg1"/>
                </a:solidFill>
                <a:effectLst>
                  <a:outerShdw blurRad="38100" dist="38100" dir="2700000" algn="tl">
                    <a:srgbClr val="000000"/>
                  </a:outerShdw>
                </a:effectLst>
                <a:latin typeface="Times New Roman" pitchFamily="18" charset="0"/>
              </a:rPr>
              <a:t>(linear relationship between </a:t>
            </a:r>
            <a:r>
              <a:rPr lang="en-US" sz="2000" i="1" dirty="0">
                <a:solidFill>
                  <a:schemeClr val="bg1"/>
                </a:solidFill>
                <a:effectLst>
                  <a:outerShdw blurRad="38100" dist="38100" dir="2700000" algn="tl">
                    <a:srgbClr val="000000"/>
                  </a:outerShdw>
                </a:effectLst>
                <a:latin typeface="Times New Roman" pitchFamily="18" charset="0"/>
              </a:rPr>
              <a:t>x</a:t>
            </a:r>
            <a:r>
              <a:rPr lang="en-US" sz="2000" dirty="0">
                <a:solidFill>
                  <a:schemeClr val="bg1"/>
                </a:solidFill>
                <a:effectLst>
                  <a:outerShdw blurRad="38100" dist="38100" dir="2700000" algn="tl">
                    <a:srgbClr val="000000"/>
                  </a:outerShdw>
                </a:effectLst>
                <a:latin typeface="Times New Roman" pitchFamily="18" charset="0"/>
              </a:rPr>
              <a:t> and </a:t>
            </a:r>
            <a:r>
              <a:rPr lang="en-US" sz="2000" i="1" dirty="0">
                <a:solidFill>
                  <a:schemeClr val="bg1"/>
                </a:solidFill>
                <a:effectLst>
                  <a:outerShdw blurRad="38100" dist="38100" dir="2700000" algn="tl">
                    <a:srgbClr val="000000"/>
                  </a:outerShdw>
                </a:effectLst>
                <a:latin typeface="Times New Roman" pitchFamily="18" charset="0"/>
              </a:rPr>
              <a:t>y</a:t>
            </a:r>
            <a:r>
              <a:rPr lang="en-US" sz="2000" dirty="0">
                <a:solidFill>
                  <a:schemeClr val="bg1"/>
                </a:solidFill>
                <a:effectLst>
                  <a:outerShdw blurRad="38100" dist="38100" dir="2700000" algn="tl">
                    <a:srgbClr val="000000"/>
                  </a:outerShdw>
                </a:effectLst>
                <a:latin typeface="Times New Roman" pitchFamily="18" charset="0"/>
              </a:rPr>
              <a:t>) </a:t>
            </a:r>
          </a:p>
          <a:p>
            <a:pPr marL="342900" indent="-342900" eaLnBrk="1" hangingPunct="1">
              <a:lnSpc>
                <a:spcPct val="90000"/>
              </a:lnSpc>
              <a:spcBef>
                <a:spcPct val="20000"/>
              </a:spcBef>
              <a:buClr>
                <a:schemeClr val="tx1"/>
              </a:buClr>
              <a:buSzPct val="55000"/>
              <a:buFont typeface="Wingdings" pitchFamily="2" charset="2"/>
              <a:buNone/>
              <a:defRPr/>
            </a:pPr>
            <a:endParaRPr lang="en-US" sz="800" dirty="0">
              <a:solidFill>
                <a:schemeClr val="bg1"/>
              </a:solidFill>
              <a:effectLst>
                <a:outerShdw blurRad="38100" dist="38100" dir="2700000" algn="tl">
                  <a:srgbClr val="000000"/>
                </a:outerShdw>
              </a:effectLst>
              <a:latin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endParaRPr lang="en-US" sz="800" dirty="0">
              <a:solidFill>
                <a:schemeClr val="bg1"/>
              </a:solidFill>
              <a:effectLst>
                <a:outerShdw blurRad="38100" dist="38100" dir="2700000" algn="tl">
                  <a:srgbClr val="000000"/>
                </a:outerShdw>
              </a:effectLst>
              <a:latin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Represents redundancy in </a:t>
            </a:r>
            <a:r>
              <a:rPr lang="en-US" sz="2800" i="1" dirty="0">
                <a:solidFill>
                  <a:schemeClr val="bg1"/>
                </a:solidFill>
                <a:effectLst>
                  <a:outerShdw blurRad="38100" dist="38100" dir="2700000" algn="tl">
                    <a:srgbClr val="000000"/>
                  </a:outerShdw>
                </a:effectLst>
                <a:latin typeface="Times New Roman" pitchFamily="18" charset="0"/>
              </a:rPr>
              <a:t>n</a:t>
            </a:r>
            <a:r>
              <a:rPr lang="en-US" sz="2800" dirty="0">
                <a:solidFill>
                  <a:schemeClr val="bg1"/>
                </a:solidFill>
                <a:effectLst>
                  <a:outerShdw blurRad="38100" dist="38100" dir="2700000" algn="tl">
                    <a:srgbClr val="000000"/>
                  </a:outerShdw>
                </a:effectLst>
                <a:latin typeface="Times New Roman" pitchFamily="18" charset="0"/>
              </a:rPr>
              <a:t>-dimensional space</a:t>
            </a:r>
          </a:p>
          <a:p>
            <a:pPr marL="342900" indent="-342900" eaLnBrk="1" hangingPunct="1">
              <a:lnSpc>
                <a:spcPct val="90000"/>
              </a:lnSpc>
              <a:spcBef>
                <a:spcPct val="20000"/>
              </a:spcBef>
              <a:buClr>
                <a:schemeClr val="tx1"/>
              </a:buClr>
              <a:buSzPct val="55000"/>
              <a:buFont typeface="Wingdings" pitchFamily="2" charset="2"/>
              <a:buNone/>
              <a:defRPr/>
            </a:pPr>
            <a:endParaRPr lang="en-US" sz="800" dirty="0">
              <a:solidFill>
                <a:schemeClr val="bg1"/>
              </a:solidFill>
              <a:effectLst>
                <a:outerShdw blurRad="38100" dist="38100" dir="2700000" algn="tl">
                  <a:srgbClr val="000000"/>
                </a:outerShdw>
              </a:effectLst>
              <a:latin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endParaRPr lang="en-US" sz="800" dirty="0">
              <a:solidFill>
                <a:schemeClr val="bg1"/>
              </a:solidFill>
              <a:effectLst>
                <a:outerShdw blurRad="38100" dist="38100" dir="2700000" algn="tl">
                  <a:srgbClr val="000000"/>
                </a:outerShdw>
              </a:effectLst>
              <a:latin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Inflation of model error (opposite effect than on linear models)</a:t>
            </a:r>
          </a:p>
          <a:p>
            <a:pPr marL="342900" indent="-342900" eaLnBrk="1" hangingPunct="1">
              <a:lnSpc>
                <a:spcPct val="90000"/>
              </a:lnSpc>
              <a:spcBef>
                <a:spcPct val="20000"/>
              </a:spcBef>
              <a:buClr>
                <a:schemeClr val="tx1"/>
              </a:buClr>
              <a:buSzPct val="55000"/>
              <a:buFont typeface="Wingdings" pitchFamily="2" charset="2"/>
              <a:buNone/>
              <a:defRPr/>
            </a:pPr>
            <a:endParaRPr lang="en-US" sz="800" dirty="0">
              <a:solidFill>
                <a:schemeClr val="bg1"/>
              </a:solidFill>
              <a:effectLst>
                <a:outerShdw blurRad="38100" dist="38100" dir="2700000" algn="tl">
                  <a:srgbClr val="000000"/>
                </a:outerShdw>
              </a:effectLst>
              <a:latin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endParaRPr lang="en-US" sz="800" dirty="0">
              <a:solidFill>
                <a:schemeClr val="bg1"/>
              </a:solidFill>
              <a:effectLst>
                <a:outerShdw blurRad="38100" dist="38100" dir="2700000" algn="tl">
                  <a:srgbClr val="000000"/>
                </a:outerShdw>
              </a:effectLst>
              <a:latin typeface="Times New Roman" pitchFamily="18" charset="0"/>
            </a:endParaRPr>
          </a:p>
          <a:p>
            <a:pPr marL="342900" indent="-342900">
              <a:lnSpc>
                <a:spcPct val="90000"/>
              </a:lnSpc>
              <a:spcBef>
                <a:spcPct val="20000"/>
              </a:spcBef>
              <a:buClr>
                <a:schemeClr val="tx1"/>
              </a:buClr>
              <a:buSzPct val="55000"/>
              <a:defRPr/>
            </a:pPr>
            <a:r>
              <a:rPr lang="en-US" sz="2800" dirty="0">
                <a:solidFill>
                  <a:schemeClr val="bg1"/>
                </a:solidFill>
                <a:effectLst>
                  <a:outerShdw blurRad="38100" dist="38100" dir="2700000" algn="tl">
                    <a:srgbClr val="000000"/>
                  </a:outerShdw>
                </a:effectLst>
                <a:latin typeface="Times New Roman" pitchFamily="18" charset="0"/>
              </a:rPr>
              <a:t>QR matrix-decomposition identifies variables exhibiting multivariate redundancy  </a:t>
            </a:r>
          </a:p>
        </p:txBody>
      </p:sp>
      <p:sp>
        <p:nvSpPr>
          <p:cNvPr id="5" name="Rectangle 2"/>
          <p:cNvSpPr>
            <a:spLocks noGrp="1" noChangeArrowheads="1"/>
          </p:cNvSpPr>
          <p:nvPr>
            <p:ph type="title"/>
          </p:nvPr>
        </p:nvSpPr>
        <p:spPr>
          <a:xfrm>
            <a:off x="1828800" y="457200"/>
            <a:ext cx="3352800" cy="457200"/>
          </a:xfrm>
          <a:solidFill>
            <a:schemeClr val="accent5">
              <a:lumMod val="40000"/>
              <a:lumOff val="60000"/>
              <a:alpha val="40000"/>
            </a:schemeClr>
          </a:solidFill>
          <a:scene3d>
            <a:camera prst="orthographicFront"/>
            <a:lightRig rig="threePt" dir="t"/>
          </a:scene3d>
          <a:sp3d>
            <a:bevelT/>
          </a:sp3d>
        </p:spPr>
        <p:txBody>
          <a:bodyPr>
            <a:noAutofit/>
          </a:bodyPr>
          <a:lstStyle/>
          <a:p>
            <a:r>
              <a:rPr lang="en-US" sz="2800" dirty="0">
                <a:solidFill>
                  <a:schemeClr val="bg1"/>
                </a:solidFill>
                <a:effectLst>
                  <a:outerShdw blurRad="38100" dist="38100" dir="2700000" algn="tl">
                    <a:srgbClr val="000000">
                      <a:alpha val="43137"/>
                    </a:srgbClr>
                  </a:outerShdw>
                </a:effectLst>
                <a:latin typeface="Garamond" pitchFamily="18" charset="0"/>
              </a:rPr>
              <a:t>Multi-colinearity</a:t>
            </a:r>
          </a:p>
        </p:txBody>
      </p:sp>
    </p:spTree>
    <p:extLst>
      <p:ext uri="{BB962C8B-B14F-4D97-AF65-F5344CB8AC3E}">
        <p14:creationId xmlns:p14="http://schemas.microsoft.com/office/powerpoint/2010/main" val="3848908497"/>
      </p:ext>
    </p:extLst>
  </p:cSld>
  <p:clrMapOvr>
    <a:masterClrMapping/>
  </p:clrMapOvr>
  <p:transition spd="med">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2057400" y="1524000"/>
            <a:ext cx="6553200" cy="4648200"/>
          </a:xfrm>
          <a:prstGeom prst="rect">
            <a:avLst/>
          </a:prstGeom>
          <a:noFill/>
          <a:ln w="9525">
            <a:noFill/>
            <a:miter lim="800000"/>
            <a:headEnd/>
            <a:tailEnd/>
          </a:ln>
          <a:effectLst/>
        </p:spPr>
        <p:txBody>
          <a:bodyPr/>
          <a:lstStyle/>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cs typeface="Times New Roman" pitchFamily="18" charset="0"/>
              </a:rPr>
              <a:t>Occurs when sample distribution is highly Skewed and </a:t>
            </a:r>
            <a:r>
              <a:rPr lang="en-US" sz="2800" dirty="0" err="1">
                <a:solidFill>
                  <a:schemeClr val="bg1"/>
                </a:solidFill>
                <a:effectLst>
                  <a:outerShdw blurRad="38100" dist="38100" dir="2700000" algn="tl">
                    <a:srgbClr val="000000"/>
                  </a:outerShdw>
                </a:effectLst>
                <a:latin typeface="Times New Roman" pitchFamily="18" charset="0"/>
                <a:cs typeface="Times New Roman" pitchFamily="18" charset="0"/>
              </a:rPr>
              <a:t>Kurtotic</a:t>
            </a:r>
            <a:r>
              <a:rPr lang="en-US" sz="2800" dirty="0">
                <a:solidFill>
                  <a:schemeClr val="bg1"/>
                </a:solidFill>
                <a:effectLst>
                  <a:outerShdw blurRad="38100" dist="38100" dir="2700000" algn="tl">
                    <a:srgbClr val="000000"/>
                  </a:outerShdw>
                </a:effectLst>
                <a:latin typeface="Times New Roman" pitchFamily="18" charset="0"/>
                <a:cs typeface="Times New Roman" pitchFamily="18" charset="0"/>
              </a:rPr>
              <a:t> (i.e., Zero Inflation)</a:t>
            </a:r>
          </a:p>
          <a:p>
            <a:pPr marL="342900" indent="-342900" eaLnBrk="1" hangingPunct="1">
              <a:lnSpc>
                <a:spcPct val="90000"/>
              </a:lnSpc>
              <a:spcBef>
                <a:spcPct val="20000"/>
              </a:spcBef>
              <a:buClr>
                <a:schemeClr val="tx1"/>
              </a:buClr>
              <a:buSzPct val="55000"/>
              <a:buFont typeface="Wingdings" pitchFamily="2" charset="2"/>
              <a:buNone/>
              <a:defRPr/>
            </a:pPr>
            <a:endParaRPr lang="en-US" sz="800" dirty="0">
              <a:solidFill>
                <a:schemeClr val="bg1"/>
              </a:solidFill>
              <a:effectLst>
                <a:outerShdw blurRad="38100" dist="38100" dir="2700000" algn="tl">
                  <a:srgbClr val="000000"/>
                </a:outerShdw>
              </a:effectLst>
              <a:latin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endParaRPr lang="en-US" sz="800" dirty="0">
              <a:solidFill>
                <a:schemeClr val="bg1"/>
              </a:solidFill>
              <a:effectLst>
                <a:outerShdw blurRad="38100" dist="38100" dir="2700000" algn="tl">
                  <a:srgbClr val="000000"/>
                </a:outerShdw>
              </a:effectLst>
              <a:latin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Bias in Bootstrap (not truly random) </a:t>
            </a:r>
          </a:p>
          <a:p>
            <a:pPr marL="342900" indent="-342900" eaLnBrk="1" hangingPunct="1">
              <a:lnSpc>
                <a:spcPct val="90000"/>
              </a:lnSpc>
              <a:spcBef>
                <a:spcPct val="20000"/>
              </a:spcBef>
              <a:buClr>
                <a:schemeClr val="tx1"/>
              </a:buClr>
              <a:buSzPct val="55000"/>
              <a:buFont typeface="Wingdings" pitchFamily="2" charset="2"/>
              <a:buNone/>
              <a:defRPr/>
            </a:pPr>
            <a:endParaRPr lang="en-US" sz="800" dirty="0">
              <a:solidFill>
                <a:schemeClr val="bg1"/>
              </a:solidFill>
              <a:effectLst>
                <a:outerShdw blurRad="38100" dist="38100" dir="2700000" algn="tl">
                  <a:srgbClr val="000000"/>
                </a:outerShdw>
              </a:effectLst>
              <a:latin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endParaRPr lang="en-US" sz="800" dirty="0">
              <a:solidFill>
                <a:schemeClr val="bg1"/>
              </a:solidFill>
              <a:effectLst>
                <a:outerShdw blurRad="38100" dist="38100" dir="2700000" algn="tl">
                  <a:srgbClr val="000000"/>
                </a:outerShdw>
              </a:effectLst>
              <a:latin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Correlation in ensemble (</a:t>
            </a:r>
            <a:r>
              <a:rPr lang="en-US" sz="2800" dirty="0" err="1">
                <a:solidFill>
                  <a:schemeClr val="bg1"/>
                </a:solidFill>
                <a:effectLst>
                  <a:outerShdw blurRad="38100" dist="38100" dir="2700000" algn="tl">
                    <a:srgbClr val="000000"/>
                  </a:outerShdw>
                </a:effectLst>
                <a:latin typeface="Times New Roman" pitchFamily="18" charset="0"/>
              </a:rPr>
              <a:t>overfit</a:t>
            </a:r>
            <a:r>
              <a:rPr lang="en-US" sz="2800" dirty="0">
                <a:solidFill>
                  <a:schemeClr val="bg1"/>
                </a:solidFill>
                <a:effectLst>
                  <a:outerShdw blurRad="38100" dist="38100" dir="2700000" algn="tl">
                    <a:srgbClr val="000000"/>
                  </a:outerShdw>
                </a:effectLst>
                <a:latin typeface="Times New Roman" pitchFamily="18" charset="0"/>
              </a:rPr>
              <a:t>)</a:t>
            </a:r>
          </a:p>
          <a:p>
            <a:pPr marL="342900" indent="-342900" eaLnBrk="1" hangingPunct="1">
              <a:lnSpc>
                <a:spcPct val="90000"/>
              </a:lnSpc>
              <a:spcBef>
                <a:spcPct val="20000"/>
              </a:spcBef>
              <a:buClr>
                <a:schemeClr val="tx1"/>
              </a:buClr>
              <a:buSzPct val="55000"/>
              <a:buFont typeface="Wingdings" pitchFamily="2" charset="2"/>
              <a:buNone/>
              <a:defRPr/>
            </a:pPr>
            <a:endParaRPr lang="en-US" sz="800" dirty="0">
              <a:solidFill>
                <a:schemeClr val="bg1"/>
              </a:solidFill>
              <a:effectLst>
                <a:outerShdw blurRad="38100" dist="38100" dir="2700000" algn="tl">
                  <a:srgbClr val="000000"/>
                </a:outerShdw>
              </a:effectLst>
              <a:latin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endParaRPr lang="en-US" sz="800" dirty="0">
              <a:solidFill>
                <a:schemeClr val="bg1"/>
              </a:solidFill>
              <a:effectLst>
                <a:outerShdw blurRad="38100" dist="38100" dir="2700000" algn="tl">
                  <a:srgbClr val="000000"/>
                </a:outerShdw>
              </a:effectLst>
              <a:latin typeface="Times New Roman" pitchFamily="18" charset="0"/>
            </a:endParaRPr>
          </a:p>
          <a:p>
            <a:pPr marL="342900" indent="-342900">
              <a:lnSpc>
                <a:spcPct val="90000"/>
              </a:lnSpc>
              <a:spcBef>
                <a:spcPct val="20000"/>
              </a:spcBef>
              <a:buClr>
                <a:schemeClr val="tx1"/>
              </a:buClr>
              <a:buSzPct val="55000"/>
              <a:defRPr/>
            </a:pPr>
            <a:r>
              <a:rPr lang="en-US" sz="2800" dirty="0">
                <a:solidFill>
                  <a:schemeClr val="bg1"/>
                </a:solidFill>
                <a:effectLst>
                  <a:outerShdw blurRad="38100" dist="38100" dir="2700000" algn="tl">
                    <a:srgbClr val="000000"/>
                  </a:outerShdw>
                </a:effectLst>
                <a:latin typeface="Times New Roman" pitchFamily="18" charset="0"/>
              </a:rPr>
              <a:t>Error and estimation bias towards majority class or median of distribution (which can center very close to 0)</a:t>
            </a:r>
          </a:p>
        </p:txBody>
      </p:sp>
      <p:sp>
        <p:nvSpPr>
          <p:cNvPr id="5" name="Rectangle 2"/>
          <p:cNvSpPr>
            <a:spLocks noGrp="1" noChangeArrowheads="1"/>
          </p:cNvSpPr>
          <p:nvPr>
            <p:ph type="title"/>
          </p:nvPr>
        </p:nvSpPr>
        <p:spPr>
          <a:xfrm>
            <a:off x="1828800" y="457200"/>
            <a:ext cx="4114800" cy="457200"/>
          </a:xfrm>
          <a:solidFill>
            <a:schemeClr val="accent5">
              <a:lumMod val="40000"/>
              <a:lumOff val="60000"/>
              <a:alpha val="40000"/>
            </a:schemeClr>
          </a:solidFill>
          <a:scene3d>
            <a:camera prst="orthographicFront"/>
            <a:lightRig rig="threePt" dir="t"/>
          </a:scene3d>
          <a:sp3d>
            <a:bevelT/>
          </a:sp3d>
        </p:spPr>
        <p:txBody>
          <a:bodyPr>
            <a:noAutofit/>
          </a:bodyPr>
          <a:lstStyle/>
          <a:p>
            <a:r>
              <a:rPr lang="en-US" sz="2800" dirty="0">
                <a:solidFill>
                  <a:schemeClr val="bg1"/>
                </a:solidFill>
                <a:effectLst>
                  <a:outerShdw blurRad="38100" dist="38100" dir="2700000" algn="tl">
                    <a:srgbClr val="000000">
                      <a:alpha val="43137"/>
                    </a:srgbClr>
                  </a:outerShdw>
                </a:effectLst>
                <a:latin typeface="Garamond" pitchFamily="18" charset="0"/>
              </a:rPr>
              <a:t>Class Balance Problem</a:t>
            </a:r>
          </a:p>
        </p:txBody>
      </p:sp>
    </p:spTree>
    <p:extLst>
      <p:ext uri="{BB962C8B-B14F-4D97-AF65-F5344CB8AC3E}">
        <p14:creationId xmlns:p14="http://schemas.microsoft.com/office/powerpoint/2010/main" val="4188977330"/>
      </p:ext>
    </p:extLst>
  </p:cSld>
  <p:clrMapOvr>
    <a:masterClrMapping/>
  </p:clrMapOvr>
  <p:transition spd="med">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1752600" y="1219200"/>
            <a:ext cx="7010400" cy="4648200"/>
          </a:xfrm>
          <a:prstGeom prst="rect">
            <a:avLst/>
          </a:prstGeom>
          <a:noFill/>
          <a:ln w="9525">
            <a:noFill/>
            <a:miter lim="800000"/>
            <a:headEnd/>
            <a:tailEnd/>
          </a:ln>
          <a:effectLst/>
        </p:spPr>
        <p:txBody>
          <a:bodyPr/>
          <a:lstStyle/>
          <a:p>
            <a:pPr marL="342900" indent="-342900" eaLnBrk="1" hangingPunct="1">
              <a:lnSpc>
                <a:spcPct val="90000"/>
              </a:lnSpc>
              <a:spcBef>
                <a:spcPct val="20000"/>
              </a:spcBef>
              <a:buClr>
                <a:schemeClr val="tx1"/>
              </a:buClr>
              <a:buSzPct val="55000"/>
              <a:buFont typeface="Wingdings" pitchFamily="2" charset="2"/>
              <a:buNone/>
              <a:defRPr/>
            </a:pPr>
            <a:r>
              <a:rPr lang="en-US" sz="2400" b="1" dirty="0">
                <a:solidFill>
                  <a:schemeClr val="bg1"/>
                </a:solidFill>
                <a:effectLst>
                  <a:outerShdw blurRad="38100" dist="38100" dir="2700000" algn="tl">
                    <a:srgbClr val="000000"/>
                  </a:outerShdw>
                </a:effectLst>
                <a:latin typeface="Times New Roman" pitchFamily="18" charset="0"/>
                <a:cs typeface="Times New Roman" pitchFamily="18" charset="0"/>
              </a:rPr>
              <a:t>Proposed Solution(s)</a:t>
            </a:r>
          </a:p>
          <a:p>
            <a:pPr marL="342900" indent="-342900" eaLnBrk="1" hangingPunct="1">
              <a:lnSpc>
                <a:spcPct val="90000"/>
              </a:lnSpc>
              <a:spcBef>
                <a:spcPct val="20000"/>
              </a:spcBef>
              <a:buClr>
                <a:schemeClr val="tx1"/>
              </a:buClr>
              <a:buSzPct val="55000"/>
              <a:buFont typeface="Wingdings" pitchFamily="2" charset="2"/>
              <a:buNone/>
              <a:defRPr/>
            </a:pPr>
            <a:r>
              <a:rPr lang="en-US" sz="2400" dirty="0">
                <a:solidFill>
                  <a:schemeClr val="bg1"/>
                </a:solidFill>
                <a:effectLst>
                  <a:outerShdw blurRad="38100" dist="38100" dir="2700000" algn="tl">
                    <a:srgbClr val="000000"/>
                  </a:outerShdw>
                </a:effectLst>
                <a:latin typeface="Times New Roman" pitchFamily="18" charset="0"/>
                <a:cs typeface="Times New Roman" pitchFamily="18" charset="0"/>
              </a:rPr>
              <a:t>	Replicate (up-sample) minority class</a:t>
            </a:r>
            <a:endParaRPr lang="en-US" sz="1100" dirty="0">
              <a:solidFill>
                <a:schemeClr val="bg1"/>
              </a:solidFill>
              <a:effectLst>
                <a:outerShdw blurRad="38100" dist="38100" dir="2700000" algn="tl">
                  <a:srgbClr val="000000"/>
                </a:outerShdw>
              </a:effectLst>
              <a:latin typeface="Times New Roman" pitchFamily="18" charset="0"/>
              <a:cs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r>
              <a:rPr lang="en-US" sz="1100" dirty="0">
                <a:solidFill>
                  <a:schemeClr val="bg1"/>
                </a:solidFill>
                <a:effectLst>
                  <a:outerShdw blurRad="38100" dist="38100" dir="2700000" algn="tl">
                    <a:srgbClr val="000000"/>
                  </a:outerShdw>
                </a:effectLst>
                <a:latin typeface="Times New Roman" pitchFamily="18" charset="0"/>
                <a:cs typeface="Times New Roman" pitchFamily="18" charset="0"/>
              </a:rPr>
              <a:t>	</a:t>
            </a:r>
          </a:p>
          <a:p>
            <a:pPr marL="342900" indent="-342900" eaLnBrk="1" hangingPunct="1">
              <a:lnSpc>
                <a:spcPct val="90000"/>
              </a:lnSpc>
              <a:spcBef>
                <a:spcPct val="20000"/>
              </a:spcBef>
              <a:buClr>
                <a:schemeClr val="tx1"/>
              </a:buClr>
              <a:buSzPct val="55000"/>
              <a:buFont typeface="Wingdings" pitchFamily="2" charset="2"/>
              <a:buNone/>
              <a:defRPr/>
            </a:pPr>
            <a:r>
              <a:rPr lang="en-US" sz="2400" dirty="0">
                <a:solidFill>
                  <a:schemeClr val="bg1"/>
                </a:solidFill>
                <a:effectLst>
                  <a:outerShdw blurRad="38100" dist="38100" dir="2700000" algn="tl">
                    <a:srgbClr val="000000"/>
                  </a:outerShdw>
                </a:effectLst>
                <a:latin typeface="Times New Roman" pitchFamily="18" charset="0"/>
                <a:cs typeface="Times New Roman" pitchFamily="18" charset="0"/>
              </a:rPr>
              <a:t>	Create synthetic up-sample of minority class</a:t>
            </a:r>
          </a:p>
          <a:p>
            <a:pPr marL="342900" indent="-342900" eaLnBrk="1" hangingPunct="1">
              <a:lnSpc>
                <a:spcPct val="90000"/>
              </a:lnSpc>
              <a:spcBef>
                <a:spcPct val="20000"/>
              </a:spcBef>
              <a:buClr>
                <a:schemeClr val="tx1"/>
              </a:buClr>
              <a:buSzPct val="55000"/>
              <a:buFont typeface="Wingdings" pitchFamily="2" charset="2"/>
              <a:buNone/>
              <a:defRPr/>
            </a:pPr>
            <a:endParaRPr lang="en-US" b="1" dirty="0">
              <a:solidFill>
                <a:schemeClr val="bg1"/>
              </a:solidFill>
              <a:effectLst>
                <a:outerShdw blurRad="38100" dist="38100" dir="2700000" algn="tl">
                  <a:srgbClr val="000000"/>
                </a:outerShdw>
              </a:effectLst>
              <a:latin typeface="Times New Roman" pitchFamily="18" charset="0"/>
              <a:cs typeface="Times New Roman" pitchFamily="18" charset="0"/>
            </a:endParaRPr>
          </a:p>
          <a:p>
            <a:pPr marL="342900" indent="-342900">
              <a:lnSpc>
                <a:spcPct val="90000"/>
              </a:lnSpc>
              <a:spcBef>
                <a:spcPct val="20000"/>
              </a:spcBef>
              <a:buClr>
                <a:schemeClr val="tx1"/>
              </a:buClr>
              <a:buSzPct val="55000"/>
              <a:defRPr/>
            </a:pPr>
            <a:r>
              <a:rPr lang="en-US" sz="2400" b="1" dirty="0">
                <a:solidFill>
                  <a:schemeClr val="bg1"/>
                </a:solidFill>
                <a:effectLst>
                  <a:outerShdw blurRad="38100" dist="38100" dir="2700000" algn="tl">
                    <a:srgbClr val="000000"/>
                  </a:outerShdw>
                </a:effectLst>
                <a:latin typeface="Times New Roman" pitchFamily="18" charset="0"/>
                <a:cs typeface="Times New Roman" pitchFamily="18" charset="0"/>
              </a:rPr>
              <a:t>Evans and Cushman (2009) Solution</a:t>
            </a:r>
          </a:p>
          <a:p>
            <a:pPr marL="342900" indent="-342900" eaLnBrk="1" hangingPunct="1">
              <a:lnSpc>
                <a:spcPct val="90000"/>
              </a:lnSpc>
              <a:spcBef>
                <a:spcPct val="20000"/>
              </a:spcBef>
              <a:buClr>
                <a:schemeClr val="tx1"/>
              </a:buClr>
              <a:buSzPct val="55000"/>
              <a:buFont typeface="Wingdings" pitchFamily="2" charset="2"/>
              <a:buNone/>
              <a:defRPr/>
            </a:pPr>
            <a:r>
              <a:rPr lang="en-US" sz="2400" dirty="0">
                <a:solidFill>
                  <a:schemeClr val="bg1"/>
                </a:solidFill>
                <a:effectLst>
                  <a:outerShdw blurRad="38100" dist="38100" dir="2700000" algn="tl">
                    <a:srgbClr val="000000"/>
                  </a:outerShdw>
                </a:effectLst>
                <a:latin typeface="Times New Roman" pitchFamily="18" charset="0"/>
                <a:cs typeface="Times New Roman" pitchFamily="18" charset="0"/>
              </a:rPr>
              <a:t>Randomize within majority class or percentile to down-sample to approximation of Minority n</a:t>
            </a:r>
            <a:r>
              <a:rPr lang="en-US" sz="2400" baseline="30000" dirty="0">
                <a:solidFill>
                  <a:schemeClr val="bg1"/>
                </a:solidFill>
                <a:effectLst>
                  <a:outerShdw blurRad="38100" dist="38100" dir="2700000" algn="tl">
                    <a:srgbClr val="000000"/>
                  </a:outerShdw>
                </a:effectLst>
                <a:latin typeface="Times New Roman" pitchFamily="18" charset="0"/>
                <a:cs typeface="Times New Roman" pitchFamily="18" charset="0"/>
              </a:rPr>
              <a:t>2</a:t>
            </a:r>
          </a:p>
          <a:p>
            <a:pPr marL="342900" indent="-342900" eaLnBrk="1" hangingPunct="1">
              <a:lnSpc>
                <a:spcPct val="90000"/>
              </a:lnSpc>
              <a:spcBef>
                <a:spcPct val="20000"/>
              </a:spcBef>
              <a:buClr>
                <a:schemeClr val="tx1"/>
              </a:buClr>
              <a:buSzPct val="55000"/>
              <a:buFont typeface="Wingdings" pitchFamily="2" charset="2"/>
              <a:buNone/>
              <a:defRPr/>
            </a:pPr>
            <a:endParaRPr lang="en-US" sz="1100" dirty="0">
              <a:solidFill>
                <a:schemeClr val="bg1"/>
              </a:solidFill>
              <a:effectLst>
                <a:outerShdw blurRad="38100" dist="38100" dir="2700000" algn="tl">
                  <a:srgbClr val="000000"/>
                </a:outerShdw>
              </a:effectLst>
              <a:latin typeface="Times New Roman" pitchFamily="18" charset="0"/>
              <a:cs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r>
              <a:rPr lang="en-US" sz="2400" dirty="0">
                <a:solidFill>
                  <a:schemeClr val="bg1"/>
                </a:solidFill>
                <a:effectLst>
                  <a:outerShdw blurRad="38100" dist="38100" dir="2700000" algn="tl">
                    <a:srgbClr val="000000"/>
                  </a:outerShdw>
                </a:effectLst>
                <a:latin typeface="Times New Roman" pitchFamily="18" charset="0"/>
                <a:cs typeface="Times New Roman" pitchFamily="18" charset="0"/>
              </a:rPr>
              <a:t>Run independent RF model for each down-sampled randomization with fixed parameters</a:t>
            </a:r>
            <a:endParaRPr lang="en-US" sz="1100" dirty="0">
              <a:solidFill>
                <a:schemeClr val="bg1"/>
              </a:solidFill>
              <a:effectLst>
                <a:outerShdw blurRad="38100" dist="38100" dir="2700000" algn="tl">
                  <a:srgbClr val="000000"/>
                </a:outerShdw>
              </a:effectLst>
              <a:latin typeface="Times New Roman" pitchFamily="18" charset="0"/>
              <a:cs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r>
              <a:rPr lang="en-US" sz="1100" dirty="0">
                <a:solidFill>
                  <a:schemeClr val="bg1"/>
                </a:solidFill>
                <a:effectLst>
                  <a:outerShdw blurRad="38100" dist="38100" dir="2700000" algn="tl">
                    <a:srgbClr val="000000"/>
                  </a:outerShdw>
                </a:effectLst>
                <a:latin typeface="Times New Roman" pitchFamily="18" charset="0"/>
                <a:cs typeface="Times New Roman" pitchFamily="18" charset="0"/>
              </a:rPr>
              <a:t> </a:t>
            </a:r>
          </a:p>
          <a:p>
            <a:pPr marL="342900" indent="-342900" eaLnBrk="1" hangingPunct="1">
              <a:lnSpc>
                <a:spcPct val="90000"/>
              </a:lnSpc>
              <a:spcBef>
                <a:spcPct val="20000"/>
              </a:spcBef>
              <a:buClr>
                <a:schemeClr val="tx1"/>
              </a:buClr>
              <a:buSzPct val="55000"/>
              <a:buFont typeface="Wingdings" pitchFamily="2" charset="2"/>
              <a:buNone/>
              <a:defRPr/>
            </a:pPr>
            <a:r>
              <a:rPr lang="en-US" sz="2400" dirty="0">
                <a:solidFill>
                  <a:schemeClr val="bg1"/>
                </a:solidFill>
                <a:effectLst>
                  <a:outerShdw blurRad="38100" dist="38100" dir="2700000" algn="tl">
                    <a:srgbClr val="000000"/>
                  </a:outerShdw>
                </a:effectLst>
                <a:latin typeface="Times New Roman" pitchFamily="18" charset="0"/>
                <a:cs typeface="Times New Roman" pitchFamily="18" charset="0"/>
              </a:rPr>
              <a:t>Test against covariance of full data until convergence</a:t>
            </a:r>
          </a:p>
          <a:p>
            <a:pPr marL="342900" indent="-342900" eaLnBrk="1" hangingPunct="1">
              <a:lnSpc>
                <a:spcPct val="90000"/>
              </a:lnSpc>
              <a:spcBef>
                <a:spcPct val="20000"/>
              </a:spcBef>
              <a:buClr>
                <a:schemeClr val="tx1"/>
              </a:buClr>
              <a:buSzPct val="55000"/>
              <a:buFont typeface="Wingdings" pitchFamily="2" charset="2"/>
              <a:buNone/>
              <a:defRPr/>
            </a:pPr>
            <a:endParaRPr lang="en-US" sz="1100" dirty="0">
              <a:solidFill>
                <a:schemeClr val="bg1"/>
              </a:solidFill>
              <a:effectLst>
                <a:outerShdw blurRad="38100" dist="38100" dir="2700000" algn="tl">
                  <a:srgbClr val="000000"/>
                </a:outerShdw>
              </a:effectLst>
              <a:latin typeface="Times New Roman" pitchFamily="18" charset="0"/>
              <a:cs typeface="Times New Roman" pitchFamily="18" charset="0"/>
            </a:endParaRPr>
          </a:p>
          <a:p>
            <a:pPr marL="342900" indent="-342900">
              <a:lnSpc>
                <a:spcPct val="90000"/>
              </a:lnSpc>
              <a:spcBef>
                <a:spcPct val="20000"/>
              </a:spcBef>
              <a:buClr>
                <a:schemeClr val="tx1"/>
              </a:buClr>
              <a:buSzPct val="55000"/>
              <a:defRPr/>
            </a:pPr>
            <a:r>
              <a:rPr lang="en-US" sz="2400" dirty="0">
                <a:solidFill>
                  <a:schemeClr val="bg1"/>
                </a:solidFill>
                <a:effectLst>
                  <a:outerShdw blurRad="38100" dist="38100" dir="2700000" algn="tl">
                    <a:srgbClr val="000000"/>
                  </a:outerShdw>
                </a:effectLst>
                <a:latin typeface="Times New Roman" pitchFamily="18" charset="0"/>
                <a:cs typeface="Times New Roman" pitchFamily="18" charset="0"/>
              </a:rPr>
              <a:t>Multi-model estimation (combine independent ensembles)</a:t>
            </a:r>
          </a:p>
          <a:p>
            <a:pPr marL="342900" indent="-342900" eaLnBrk="1" hangingPunct="1">
              <a:lnSpc>
                <a:spcPct val="90000"/>
              </a:lnSpc>
              <a:spcBef>
                <a:spcPct val="20000"/>
              </a:spcBef>
              <a:buClr>
                <a:schemeClr val="tx1"/>
              </a:buClr>
              <a:buSzPct val="55000"/>
              <a:buFont typeface="Wingdings" pitchFamily="2" charset="2"/>
              <a:buNone/>
              <a:defRPr/>
            </a:pPr>
            <a:endParaRPr lang="en-US" sz="2800" dirty="0">
              <a:solidFill>
                <a:schemeClr val="bg1"/>
              </a:solidFill>
              <a:effectLst>
                <a:outerShdw blurRad="38100" dist="38100" dir="2700000" algn="tl">
                  <a:srgbClr val="000000"/>
                </a:outerShdw>
              </a:effectLst>
              <a:latin typeface="Times New Roman" pitchFamily="18" charset="0"/>
            </a:endParaRPr>
          </a:p>
        </p:txBody>
      </p:sp>
      <p:sp>
        <p:nvSpPr>
          <p:cNvPr id="5" name="Rectangle 2"/>
          <p:cNvSpPr>
            <a:spLocks noGrp="1" noChangeArrowheads="1"/>
          </p:cNvSpPr>
          <p:nvPr>
            <p:ph type="title"/>
          </p:nvPr>
        </p:nvSpPr>
        <p:spPr>
          <a:xfrm>
            <a:off x="1828800" y="457200"/>
            <a:ext cx="4114800" cy="457200"/>
          </a:xfrm>
          <a:solidFill>
            <a:schemeClr val="accent5">
              <a:lumMod val="40000"/>
              <a:lumOff val="60000"/>
              <a:alpha val="40000"/>
            </a:schemeClr>
          </a:solidFill>
          <a:scene3d>
            <a:camera prst="orthographicFront"/>
            <a:lightRig rig="threePt" dir="t"/>
          </a:scene3d>
          <a:sp3d>
            <a:bevelT/>
          </a:sp3d>
        </p:spPr>
        <p:txBody>
          <a:bodyPr>
            <a:noAutofit/>
          </a:bodyPr>
          <a:lstStyle/>
          <a:p>
            <a:r>
              <a:rPr lang="en-US" sz="2800" dirty="0">
                <a:solidFill>
                  <a:schemeClr val="bg1"/>
                </a:solidFill>
                <a:effectLst>
                  <a:outerShdw blurRad="38100" dist="38100" dir="2700000" algn="tl">
                    <a:srgbClr val="000000">
                      <a:alpha val="43137"/>
                    </a:srgbClr>
                  </a:outerShdw>
                </a:effectLst>
                <a:latin typeface="Garamond" pitchFamily="18" charset="0"/>
              </a:rPr>
              <a:t>Class Balance Problem</a:t>
            </a:r>
          </a:p>
        </p:txBody>
      </p:sp>
    </p:spTree>
    <p:extLst>
      <p:ext uri="{BB962C8B-B14F-4D97-AF65-F5344CB8AC3E}">
        <p14:creationId xmlns:p14="http://schemas.microsoft.com/office/powerpoint/2010/main" val="1956255154"/>
      </p:ext>
    </p:extLst>
  </p:cSld>
  <p:clrMapOvr>
    <a:masterClrMapping/>
  </p:clrMapOvr>
  <p:transition spd="med">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49263" y="236538"/>
            <a:ext cx="8229600" cy="1049337"/>
          </a:xfrm>
        </p:spPr>
        <p:txBody>
          <a:bodyPr anchor="t"/>
          <a:lstStyle/>
          <a:p>
            <a:pPr eaLnBrk="1" hangingPunct="1">
              <a:defRPr/>
            </a:pPr>
            <a:r>
              <a:rPr lang="en-US" dirty="0">
                <a:solidFill>
                  <a:schemeClr val="bg1"/>
                </a:solidFill>
                <a:latin typeface="Times New Roman" pitchFamily="18" charset="0"/>
              </a:rPr>
              <a:t>Model Selection</a:t>
            </a:r>
            <a:br>
              <a:rPr lang="en-US" dirty="0">
                <a:solidFill>
                  <a:schemeClr val="bg1"/>
                </a:solidFill>
                <a:latin typeface="Times New Roman" pitchFamily="18" charset="0"/>
              </a:rPr>
            </a:br>
            <a:r>
              <a:rPr lang="en-US" sz="1400" dirty="0">
                <a:solidFill>
                  <a:schemeClr val="bg1"/>
                </a:solidFill>
                <a:latin typeface="Times New Roman" pitchFamily="18" charset="0"/>
              </a:rPr>
              <a:t>(Murphy </a:t>
            </a:r>
            <a:r>
              <a:rPr lang="en-US" sz="1400" i="1" dirty="0">
                <a:solidFill>
                  <a:schemeClr val="bg1"/>
                </a:solidFill>
                <a:latin typeface="Times New Roman" pitchFamily="18" charset="0"/>
              </a:rPr>
              <a:t>et. al</a:t>
            </a:r>
            <a:r>
              <a:rPr lang="en-US" sz="1400" dirty="0">
                <a:solidFill>
                  <a:schemeClr val="bg1"/>
                </a:solidFill>
                <a:latin typeface="Times New Roman" pitchFamily="18" charset="0"/>
              </a:rPr>
              <a:t>., (2010); Evans </a:t>
            </a:r>
            <a:r>
              <a:rPr lang="en-US" sz="1400" i="1" dirty="0">
                <a:solidFill>
                  <a:schemeClr val="bg1"/>
                </a:solidFill>
                <a:latin typeface="Times New Roman" pitchFamily="18" charset="0"/>
              </a:rPr>
              <a:t>et. al</a:t>
            </a:r>
            <a:r>
              <a:rPr lang="en-US" sz="1400" dirty="0">
                <a:solidFill>
                  <a:schemeClr val="bg1"/>
                </a:solidFill>
                <a:latin typeface="Times New Roman" pitchFamily="18" charset="0"/>
              </a:rPr>
              <a:t>., (2011)</a:t>
            </a:r>
          </a:p>
        </p:txBody>
      </p:sp>
      <p:sp>
        <p:nvSpPr>
          <p:cNvPr id="41989" name="Rectangle 5"/>
          <p:cNvSpPr>
            <a:spLocks noChangeArrowheads="1"/>
          </p:cNvSpPr>
          <p:nvPr/>
        </p:nvSpPr>
        <p:spPr bwMode="auto">
          <a:xfrm>
            <a:off x="304800" y="1487488"/>
            <a:ext cx="8097838" cy="1322387"/>
          </a:xfrm>
          <a:prstGeom prst="rect">
            <a:avLst/>
          </a:prstGeom>
          <a:noFill/>
          <a:ln w="9525">
            <a:noFill/>
            <a:miter lim="800000"/>
            <a:headEnd/>
            <a:tailEnd/>
          </a:ln>
          <a:effectLst/>
        </p:spPr>
        <p:txBody>
          <a:bodyPr/>
          <a:lstStyle/>
          <a:p>
            <a:pPr marL="342900" indent="-342900" eaLnBrk="1" hangingPunct="1">
              <a:lnSpc>
                <a:spcPct val="90000"/>
              </a:lnSpc>
              <a:spcBef>
                <a:spcPct val="20000"/>
              </a:spcBef>
              <a:buClr>
                <a:schemeClr val="tx1"/>
              </a:buClr>
              <a:buSzPct val="55000"/>
              <a:buFont typeface="Wingdings" pitchFamily="2" charset="2"/>
              <a:buNone/>
              <a:defRPr/>
            </a:pPr>
            <a:r>
              <a:rPr lang="en-US" sz="2400" dirty="0">
                <a:solidFill>
                  <a:schemeClr val="bg1"/>
                </a:solidFill>
                <a:effectLst>
                  <a:outerShdw blurRad="38100" dist="38100" dir="2700000" algn="tl">
                    <a:srgbClr val="000000"/>
                  </a:outerShdw>
                </a:effectLst>
                <a:latin typeface="Times New Roman" pitchFamily="18" charset="0"/>
              </a:rPr>
              <a:t>1) Scale Mean Improvement ( MIA / MAX(MIA) )</a:t>
            </a:r>
          </a:p>
          <a:p>
            <a:pPr marL="342900" indent="-342900" eaLnBrk="1" hangingPunct="1">
              <a:lnSpc>
                <a:spcPct val="90000"/>
              </a:lnSpc>
              <a:spcBef>
                <a:spcPct val="20000"/>
              </a:spcBef>
              <a:buClr>
                <a:schemeClr val="tx1"/>
              </a:buClr>
              <a:buSzPct val="55000"/>
              <a:buFont typeface="Wingdings" pitchFamily="2" charset="2"/>
              <a:buNone/>
              <a:defRPr/>
            </a:pPr>
            <a:r>
              <a:rPr lang="en-US" sz="2400" dirty="0">
                <a:solidFill>
                  <a:schemeClr val="bg1"/>
                </a:solidFill>
                <a:effectLst>
                  <a:outerShdw blurRad="38100" dist="38100" dir="2700000" algn="tl">
                    <a:srgbClr val="000000"/>
                  </a:outerShdw>
                </a:effectLst>
                <a:latin typeface="Times New Roman" pitchFamily="18" charset="0"/>
              </a:rPr>
              <a:t>2) Subset variables by ratio and re-run model</a:t>
            </a:r>
          </a:p>
          <a:p>
            <a:pPr marL="342900" indent="-342900" eaLnBrk="1" hangingPunct="1">
              <a:lnSpc>
                <a:spcPct val="90000"/>
              </a:lnSpc>
              <a:spcBef>
                <a:spcPct val="20000"/>
              </a:spcBef>
              <a:buClr>
                <a:schemeClr val="tx1"/>
              </a:buClr>
              <a:buSzPct val="55000"/>
              <a:buFont typeface="Wingdings" pitchFamily="2" charset="2"/>
              <a:buNone/>
              <a:defRPr/>
            </a:pPr>
            <a:r>
              <a:rPr lang="en-US" sz="2400" dirty="0">
                <a:solidFill>
                  <a:schemeClr val="bg1"/>
                </a:solidFill>
                <a:effectLst>
                  <a:outerShdw blurRad="38100" dist="38100" dir="2700000" algn="tl">
                    <a:srgbClr val="000000"/>
                  </a:outerShdw>
                </a:effectLst>
                <a:latin typeface="Times New Roman" pitchFamily="18" charset="0"/>
              </a:rPr>
              <a:t>3) Optimize on model error</a:t>
            </a:r>
          </a:p>
        </p:txBody>
      </p:sp>
      <p:sp>
        <p:nvSpPr>
          <p:cNvPr id="1029" name="Text Box 7"/>
          <p:cNvSpPr txBox="1">
            <a:spLocks noChangeArrowheads="1"/>
          </p:cNvSpPr>
          <p:nvPr/>
        </p:nvSpPr>
        <p:spPr bwMode="auto">
          <a:xfrm>
            <a:off x="69850" y="3163888"/>
            <a:ext cx="4371975" cy="1569660"/>
          </a:xfrm>
          <a:prstGeom prst="rect">
            <a:avLst/>
          </a:prstGeom>
          <a:noFill/>
          <a:ln w="9525">
            <a:noFill/>
            <a:miter lim="800000"/>
            <a:headEnd/>
            <a:tailEnd/>
          </a:ln>
        </p:spPr>
        <p:txBody>
          <a:bodyPr>
            <a:spAutoFit/>
          </a:bodyPr>
          <a:lstStyle/>
          <a:p>
            <a:pPr eaLnBrk="1" hangingPunct="1">
              <a:spcBef>
                <a:spcPct val="50000"/>
              </a:spcBef>
            </a:pPr>
            <a:r>
              <a:rPr lang="en-US" sz="2400" dirty="0">
                <a:solidFill>
                  <a:schemeClr val="bg1"/>
                </a:solidFill>
                <a:latin typeface="Times New Roman" pitchFamily="18" charset="0"/>
                <a:cs typeface="Times New Roman" pitchFamily="18" charset="0"/>
              </a:rPr>
              <a:t>Variable Importance using ratio of mean improvement in accuracy based on permutation of </a:t>
            </a:r>
            <a:r>
              <a:rPr lang="en-US" sz="2400" i="1" dirty="0">
                <a:solidFill>
                  <a:schemeClr val="bg1"/>
                </a:solidFill>
                <a:latin typeface="Times New Roman" pitchFamily="18" charset="0"/>
                <a:cs typeface="Times New Roman" pitchFamily="18" charset="0"/>
              </a:rPr>
              <a:t>x</a:t>
            </a:r>
            <a:r>
              <a:rPr lang="en-US" sz="2400" dirty="0">
                <a:solidFill>
                  <a:schemeClr val="bg1"/>
                </a:solidFill>
                <a:latin typeface="Times New Roman" pitchFamily="18" charset="0"/>
                <a:cs typeface="Times New Roman" pitchFamily="18" charset="0"/>
              </a:rPr>
              <a:t> at each node (</a:t>
            </a:r>
            <a:r>
              <a:rPr lang="en-US" sz="2400" i="1" dirty="0">
                <a:solidFill>
                  <a:schemeClr val="bg1"/>
                </a:solidFill>
                <a:latin typeface="Times New Roman" pitchFamily="18" charset="0"/>
                <a:cs typeface="Times New Roman" pitchFamily="18" charset="0"/>
              </a:rPr>
              <a:t>m</a:t>
            </a:r>
            <a:r>
              <a:rPr lang="en-US" sz="2400" dirty="0">
                <a:solidFill>
                  <a:schemeClr val="bg1"/>
                </a:solidFill>
                <a:latin typeface="Times New Roman" pitchFamily="18" charset="0"/>
                <a:cs typeface="Times New Roman" pitchFamily="18" charset="0"/>
              </a:rPr>
              <a:t> parameter)</a:t>
            </a:r>
          </a:p>
        </p:txBody>
      </p:sp>
      <p:grpSp>
        <p:nvGrpSpPr>
          <p:cNvPr id="2" name="Group 16"/>
          <p:cNvGrpSpPr>
            <a:grpSpLocks/>
          </p:cNvGrpSpPr>
          <p:nvPr/>
        </p:nvGrpSpPr>
        <p:grpSpPr bwMode="auto">
          <a:xfrm>
            <a:off x="4538663" y="2674938"/>
            <a:ext cx="4403725" cy="3767137"/>
            <a:chOff x="2950" y="1733"/>
            <a:chExt cx="2685" cy="2257"/>
          </a:xfrm>
        </p:grpSpPr>
        <p:sp>
          <p:nvSpPr>
            <p:cNvPr id="1032" name="Rectangle 15"/>
            <p:cNvSpPr>
              <a:spLocks noChangeArrowheads="1"/>
            </p:cNvSpPr>
            <p:nvPr/>
          </p:nvSpPr>
          <p:spPr bwMode="auto">
            <a:xfrm>
              <a:off x="2950" y="1733"/>
              <a:ext cx="2685" cy="2257"/>
            </a:xfrm>
            <a:prstGeom prst="rect">
              <a:avLst/>
            </a:prstGeom>
            <a:solidFill>
              <a:schemeClr val="accent1">
                <a:alpha val="65097"/>
              </a:schemeClr>
            </a:solidFill>
            <a:ln w="9525">
              <a:solidFill>
                <a:schemeClr val="tx1"/>
              </a:solidFill>
              <a:miter lim="800000"/>
              <a:headEnd/>
              <a:tailEnd/>
            </a:ln>
          </p:spPr>
          <p:txBody>
            <a:bodyPr wrap="none" anchor="ctr"/>
            <a:lstStyle/>
            <a:p>
              <a:endParaRPr lang="en-US"/>
            </a:p>
          </p:txBody>
        </p:sp>
        <p:graphicFrame>
          <p:nvGraphicFramePr>
            <p:cNvPr id="1026" name="Object 11"/>
            <p:cNvGraphicFramePr>
              <a:graphicFrameLocks noChangeAspect="1"/>
            </p:cNvGraphicFramePr>
            <p:nvPr/>
          </p:nvGraphicFramePr>
          <p:xfrm>
            <a:off x="3059" y="1865"/>
            <a:ext cx="2466" cy="1960"/>
          </p:xfrm>
          <a:graphic>
            <a:graphicData uri="http://schemas.openxmlformats.org/presentationml/2006/ole">
              <mc:AlternateContent xmlns:mc="http://schemas.openxmlformats.org/markup-compatibility/2006">
                <mc:Choice xmlns:v="urn:schemas-microsoft-com:vml" Requires="v">
                  <p:oleObj spid="_x0000_s34354" name="CorelDRAW" r:id="rId3" imgW="6536160" imgH="6232320" progId="CorelDRAW.Graphic.14">
                    <p:embed/>
                  </p:oleObj>
                </mc:Choice>
                <mc:Fallback>
                  <p:oleObj name="CorelDRAW" r:id="rId3" imgW="6536160" imgH="6232320" progId="CorelDRAW.Graphic.1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 y="1865"/>
                          <a:ext cx="2466" cy="1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031" name="Text Box 17"/>
          <p:cNvSpPr txBox="1">
            <a:spLocks noChangeArrowheads="1"/>
          </p:cNvSpPr>
          <p:nvPr/>
        </p:nvSpPr>
        <p:spPr bwMode="auto">
          <a:xfrm>
            <a:off x="177800" y="5075871"/>
            <a:ext cx="4141788" cy="1477329"/>
          </a:xfrm>
          <a:prstGeom prst="rect">
            <a:avLst/>
          </a:prstGeom>
          <a:noFill/>
          <a:ln w="9525">
            <a:noFill/>
            <a:miter lim="800000"/>
            <a:headEnd/>
            <a:tailEnd/>
          </a:ln>
        </p:spPr>
        <p:txBody>
          <a:bodyPr wrap="square">
            <a:spAutoFit/>
          </a:bodyPr>
          <a:lstStyle/>
          <a:p>
            <a:endParaRPr lang="en-US" sz="1000" dirty="0">
              <a:solidFill>
                <a:schemeClr val="bg1"/>
              </a:solidFill>
              <a:latin typeface="Times New Roman" pitchFamily="18" charset="0"/>
            </a:endParaRPr>
          </a:p>
          <a:p>
            <a:r>
              <a:rPr lang="en-US" sz="1000" dirty="0">
                <a:solidFill>
                  <a:schemeClr val="bg1"/>
                </a:solidFill>
                <a:latin typeface="Times New Roman" pitchFamily="18" charset="0"/>
              </a:rPr>
              <a:t>Murphy M, </a:t>
            </a:r>
            <a:r>
              <a:rPr lang="en-US" sz="1000" b="1" dirty="0">
                <a:solidFill>
                  <a:schemeClr val="bg1"/>
                </a:solidFill>
                <a:latin typeface="Times New Roman" pitchFamily="18" charset="0"/>
              </a:rPr>
              <a:t>J.S. Evans</a:t>
            </a:r>
            <a:r>
              <a:rPr lang="en-US" sz="1000" dirty="0">
                <a:solidFill>
                  <a:schemeClr val="bg1"/>
                </a:solidFill>
                <a:latin typeface="Times New Roman" pitchFamily="18" charset="0"/>
              </a:rPr>
              <a:t>, A. </a:t>
            </a:r>
            <a:r>
              <a:rPr lang="en-US" sz="1000" dirty="0" err="1">
                <a:solidFill>
                  <a:schemeClr val="bg1"/>
                </a:solidFill>
                <a:latin typeface="Times New Roman" pitchFamily="18" charset="0"/>
              </a:rPr>
              <a:t>Storfer</a:t>
            </a:r>
            <a:r>
              <a:rPr lang="en-US" sz="1000" dirty="0">
                <a:solidFill>
                  <a:schemeClr val="bg1"/>
                </a:solidFill>
                <a:latin typeface="Times New Roman" pitchFamily="18" charset="0"/>
              </a:rPr>
              <a:t> (2010) Quantify ecological process at multiple spatial scales using landscape genetics: </a:t>
            </a:r>
            <a:r>
              <a:rPr lang="en-US" sz="1000" i="1" dirty="0" err="1">
                <a:solidFill>
                  <a:schemeClr val="bg1"/>
                </a:solidFill>
                <a:latin typeface="Times New Roman" pitchFamily="18" charset="0"/>
              </a:rPr>
              <a:t>Bufo</a:t>
            </a:r>
            <a:r>
              <a:rPr lang="en-US" sz="1000" i="1" dirty="0">
                <a:solidFill>
                  <a:schemeClr val="bg1"/>
                </a:solidFill>
                <a:latin typeface="Times New Roman" pitchFamily="18" charset="0"/>
              </a:rPr>
              <a:t> </a:t>
            </a:r>
            <a:r>
              <a:rPr lang="en-US" sz="1000" i="1" dirty="0" err="1">
                <a:solidFill>
                  <a:schemeClr val="bg1"/>
                </a:solidFill>
                <a:latin typeface="Times New Roman" pitchFamily="18" charset="0"/>
              </a:rPr>
              <a:t>boreas</a:t>
            </a:r>
            <a:r>
              <a:rPr lang="en-US" sz="1000" i="1" dirty="0">
                <a:solidFill>
                  <a:schemeClr val="bg1"/>
                </a:solidFill>
                <a:latin typeface="Times New Roman" pitchFamily="18" charset="0"/>
              </a:rPr>
              <a:t> </a:t>
            </a:r>
            <a:r>
              <a:rPr lang="en-US" sz="1000" dirty="0">
                <a:solidFill>
                  <a:schemeClr val="bg1"/>
                </a:solidFill>
                <a:latin typeface="Times New Roman" pitchFamily="18" charset="0"/>
              </a:rPr>
              <a:t>connectivity in Yellowstone National Park. </a:t>
            </a:r>
            <a:r>
              <a:rPr lang="en-US" sz="1000" i="1" dirty="0">
                <a:solidFill>
                  <a:schemeClr val="bg1"/>
                </a:solidFill>
                <a:latin typeface="Times New Roman" pitchFamily="18" charset="0"/>
              </a:rPr>
              <a:t>Ecology </a:t>
            </a:r>
            <a:r>
              <a:rPr lang="en-US" sz="1000" dirty="0">
                <a:solidFill>
                  <a:schemeClr val="bg1"/>
                </a:solidFill>
                <a:latin typeface="Times New Roman" pitchFamily="18" charset="0"/>
              </a:rPr>
              <a:t>91:252-261</a:t>
            </a:r>
            <a:endParaRPr lang="en-US" sz="1000" i="1" dirty="0">
              <a:solidFill>
                <a:schemeClr val="bg1"/>
              </a:solidFill>
              <a:latin typeface="Times New Roman" pitchFamily="18" charset="0"/>
            </a:endParaRPr>
          </a:p>
          <a:p>
            <a:endParaRPr lang="en-US" sz="1000" i="1" dirty="0">
              <a:solidFill>
                <a:schemeClr val="bg1"/>
              </a:solidFill>
              <a:latin typeface="Times New Roman" pitchFamily="18" charset="0"/>
            </a:endParaRPr>
          </a:p>
          <a:p>
            <a:r>
              <a:rPr lang="en-US" sz="1000" i="1" dirty="0">
                <a:solidFill>
                  <a:schemeClr val="bg1"/>
                </a:solidFill>
                <a:latin typeface="Times New Roman" pitchFamily="18" charset="0"/>
              </a:rPr>
              <a:t>Evans J.S., M.A. Murphy, Z.A. Holden, S.A. Cushman (2011). Modeling species distribution and change using Random Forests in Predictive species and habitat modeling in landscape ecology: concepts and applications. </a:t>
            </a:r>
            <a:r>
              <a:rPr lang="en-US" sz="1000" i="1" dirty="0" err="1">
                <a:solidFill>
                  <a:schemeClr val="bg1"/>
                </a:solidFill>
                <a:latin typeface="Times New Roman" pitchFamily="18" charset="0"/>
              </a:rPr>
              <a:t>eds</a:t>
            </a:r>
            <a:r>
              <a:rPr lang="en-US" sz="1000" i="1" dirty="0">
                <a:solidFill>
                  <a:schemeClr val="bg1"/>
                </a:solidFill>
                <a:latin typeface="Times New Roman" pitchFamily="18" charset="0"/>
              </a:rPr>
              <a:t> Drew CA, YF Wiersma, F </a:t>
            </a:r>
            <a:r>
              <a:rPr lang="en-US" sz="1000" i="1" dirty="0" err="1">
                <a:solidFill>
                  <a:schemeClr val="bg1"/>
                </a:solidFill>
                <a:latin typeface="Times New Roman" pitchFamily="18" charset="0"/>
              </a:rPr>
              <a:t>Huettmann</a:t>
            </a:r>
            <a:r>
              <a:rPr lang="en-US" sz="1000" i="1" dirty="0">
                <a:solidFill>
                  <a:schemeClr val="bg1"/>
                </a:solidFill>
                <a:latin typeface="Times New Roman" pitchFamily="18" charset="0"/>
              </a:rPr>
              <a:t>. Springer, NY </a:t>
            </a:r>
          </a:p>
        </p:txBody>
      </p:sp>
    </p:spTree>
    <p:extLst>
      <p:ext uri="{BB962C8B-B14F-4D97-AF65-F5344CB8AC3E}">
        <p14:creationId xmlns:p14="http://schemas.microsoft.com/office/powerpoint/2010/main" val="2413075595"/>
      </p:ext>
    </p:extLst>
  </p:cSld>
  <p:clrMapOvr>
    <a:masterClrMapping/>
  </p:clrMapOvr>
  <p:transition spd="med">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a:spLocks noChangeArrowheads="1"/>
          </p:cNvSpPr>
          <p:nvPr/>
        </p:nvSpPr>
        <p:spPr bwMode="auto">
          <a:xfrm>
            <a:off x="4907952" y="3155615"/>
            <a:ext cx="3970572" cy="3404912"/>
          </a:xfrm>
          <a:prstGeom prst="rect">
            <a:avLst/>
          </a:prstGeom>
          <a:noFill/>
          <a:ln w="9525">
            <a:solidFill>
              <a:schemeClr val="tx1"/>
            </a:solidFill>
            <a:miter lim="800000"/>
            <a:headEnd/>
            <a:tailEnd/>
          </a:ln>
          <a:effectLst/>
        </p:spPr>
        <p:txBody>
          <a:bodyPr wrap="none" anchor="ctr"/>
          <a:lstStyle/>
          <a:p>
            <a:endParaRPr lang="en-US" dirty="0">
              <a:solidFill>
                <a:schemeClr val="bg1"/>
              </a:solidFill>
            </a:endParaRPr>
          </a:p>
        </p:txBody>
      </p:sp>
      <p:grpSp>
        <p:nvGrpSpPr>
          <p:cNvPr id="61" name="Group 60"/>
          <p:cNvGrpSpPr/>
          <p:nvPr/>
        </p:nvGrpSpPr>
        <p:grpSpPr>
          <a:xfrm>
            <a:off x="4800600" y="2895600"/>
            <a:ext cx="4191000" cy="3657600"/>
            <a:chOff x="4800600" y="3048000"/>
            <a:chExt cx="4191000" cy="3657600"/>
          </a:xfrm>
        </p:grpSpPr>
        <p:sp>
          <p:nvSpPr>
            <p:cNvPr id="6" name="Rectangle 5"/>
            <p:cNvSpPr/>
            <p:nvPr/>
          </p:nvSpPr>
          <p:spPr>
            <a:xfrm>
              <a:off x="4800600" y="3048000"/>
              <a:ext cx="4191000" cy="3657600"/>
            </a:xfrm>
            <a:prstGeom prst="rect">
              <a:avLst/>
            </a:prstGeom>
            <a:solidFill>
              <a:schemeClr val="bg1"/>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Object 11"/>
            <p:cNvGraphicFramePr>
              <a:graphicFrameLocks noChangeAspect="1"/>
            </p:cNvGraphicFramePr>
            <p:nvPr/>
          </p:nvGraphicFramePr>
          <p:xfrm>
            <a:off x="5058789" y="3365311"/>
            <a:ext cx="3646715" cy="2956858"/>
          </p:xfrm>
          <a:graphic>
            <a:graphicData uri="http://schemas.openxmlformats.org/presentationml/2006/ole">
              <mc:AlternateContent xmlns:mc="http://schemas.openxmlformats.org/markup-compatibility/2006">
                <mc:Choice xmlns:v="urn:schemas-microsoft-com:vml" Requires="v">
                  <p:oleObj spid="_x0000_s33596" name="CorelDRAW" r:id="rId3" imgW="6538680" imgH="6232320" progId="CorelDRAW.Graphic.14">
                    <p:embed/>
                  </p:oleObj>
                </mc:Choice>
                <mc:Fallback>
                  <p:oleObj name="CorelDRAW" r:id="rId3" imgW="6538680" imgH="6232320" progId="CorelDRAW.Graphic.1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8789" y="3365311"/>
                          <a:ext cx="3646715" cy="2956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9" name="Group 8"/>
          <p:cNvGrpSpPr/>
          <p:nvPr/>
        </p:nvGrpSpPr>
        <p:grpSpPr>
          <a:xfrm>
            <a:off x="609600" y="2438400"/>
            <a:ext cx="3352800" cy="2133600"/>
            <a:chOff x="473075" y="1589088"/>
            <a:chExt cx="6410313" cy="4855805"/>
          </a:xfrm>
        </p:grpSpPr>
        <p:sp>
          <p:nvSpPr>
            <p:cNvPr id="10" name="Rectangle 8"/>
            <p:cNvSpPr>
              <a:spLocks noChangeArrowheads="1"/>
            </p:cNvSpPr>
            <p:nvPr/>
          </p:nvSpPr>
          <p:spPr bwMode="auto">
            <a:xfrm>
              <a:off x="2139950" y="1589088"/>
              <a:ext cx="36870" cy="169277"/>
            </a:xfrm>
            <a:prstGeom prst="rect">
              <a:avLst/>
            </a:prstGeom>
            <a:noFill/>
            <a:ln w="19050">
              <a:solidFill>
                <a:schemeClr val="bg1"/>
              </a:solidFill>
              <a:miter lim="800000"/>
              <a:headEnd/>
              <a:tailEnd/>
            </a:ln>
          </p:spPr>
          <p:txBody>
            <a:bodyPr wrap="none" lIns="0" tIns="0" rIns="0" bIns="0">
              <a:spAutoFit/>
            </a:bodyPr>
            <a:lstStyle/>
            <a:p>
              <a:r>
                <a:rPr lang="en-US" sz="1100" dirty="0">
                  <a:solidFill>
                    <a:schemeClr val="bg1"/>
                  </a:solidFill>
                  <a:latin typeface="Arial" charset="0"/>
                </a:rPr>
                <a:t>|</a:t>
              </a:r>
              <a:endParaRPr lang="en-US" dirty="0">
                <a:solidFill>
                  <a:schemeClr val="bg1"/>
                </a:solidFill>
              </a:endParaRPr>
            </a:p>
          </p:txBody>
        </p:sp>
        <p:sp>
          <p:nvSpPr>
            <p:cNvPr id="11" name="Freeform 9"/>
            <p:cNvSpPr>
              <a:spLocks/>
            </p:cNvSpPr>
            <p:nvPr/>
          </p:nvSpPr>
          <p:spPr bwMode="auto">
            <a:xfrm>
              <a:off x="673100" y="1676400"/>
              <a:ext cx="2974975" cy="835025"/>
            </a:xfrm>
            <a:custGeom>
              <a:avLst/>
              <a:gdLst/>
              <a:ahLst/>
              <a:cxnLst>
                <a:cxn ang="0">
                  <a:pos x="0" y="526"/>
                </a:cxn>
                <a:cxn ang="0">
                  <a:pos x="0" y="0"/>
                </a:cxn>
                <a:cxn ang="0">
                  <a:pos x="1874" y="0"/>
                </a:cxn>
                <a:cxn ang="0">
                  <a:pos x="1874" y="526"/>
                </a:cxn>
              </a:cxnLst>
              <a:rect l="0" t="0" r="r" b="b"/>
              <a:pathLst>
                <a:path w="1874" h="526">
                  <a:moveTo>
                    <a:pt x="0" y="526"/>
                  </a:moveTo>
                  <a:lnTo>
                    <a:pt x="0" y="0"/>
                  </a:lnTo>
                  <a:lnTo>
                    <a:pt x="1874" y="0"/>
                  </a:lnTo>
                  <a:lnTo>
                    <a:pt x="1874" y="526"/>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2" name="Freeform 10"/>
            <p:cNvSpPr>
              <a:spLocks/>
            </p:cNvSpPr>
            <p:nvPr/>
          </p:nvSpPr>
          <p:spPr bwMode="auto">
            <a:xfrm>
              <a:off x="1539875" y="2511425"/>
              <a:ext cx="4216400" cy="1668463"/>
            </a:xfrm>
            <a:custGeom>
              <a:avLst/>
              <a:gdLst/>
              <a:ahLst/>
              <a:cxnLst>
                <a:cxn ang="0">
                  <a:pos x="0" y="1051"/>
                </a:cxn>
                <a:cxn ang="0">
                  <a:pos x="0" y="0"/>
                </a:cxn>
                <a:cxn ang="0">
                  <a:pos x="2656" y="0"/>
                </a:cxn>
                <a:cxn ang="0">
                  <a:pos x="2656" y="1051"/>
                </a:cxn>
              </a:cxnLst>
              <a:rect l="0" t="0" r="r" b="b"/>
              <a:pathLst>
                <a:path w="2656" h="1051">
                  <a:moveTo>
                    <a:pt x="0" y="1051"/>
                  </a:moveTo>
                  <a:lnTo>
                    <a:pt x="0" y="0"/>
                  </a:lnTo>
                  <a:lnTo>
                    <a:pt x="2656" y="0"/>
                  </a:lnTo>
                  <a:lnTo>
                    <a:pt x="2656" y="1051"/>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3" name="Freeform 11"/>
            <p:cNvSpPr>
              <a:spLocks/>
            </p:cNvSpPr>
            <p:nvPr/>
          </p:nvSpPr>
          <p:spPr bwMode="auto">
            <a:xfrm>
              <a:off x="4783138" y="4179888"/>
              <a:ext cx="1946275" cy="217487"/>
            </a:xfrm>
            <a:custGeom>
              <a:avLst/>
              <a:gdLst/>
              <a:ahLst/>
              <a:cxnLst>
                <a:cxn ang="0">
                  <a:pos x="0" y="137"/>
                </a:cxn>
                <a:cxn ang="0">
                  <a:pos x="0" y="0"/>
                </a:cxn>
                <a:cxn ang="0">
                  <a:pos x="1226" y="0"/>
                </a:cxn>
                <a:cxn ang="0">
                  <a:pos x="1226" y="137"/>
                </a:cxn>
              </a:cxnLst>
              <a:rect l="0" t="0" r="r" b="b"/>
              <a:pathLst>
                <a:path w="1226" h="137">
                  <a:moveTo>
                    <a:pt x="0" y="137"/>
                  </a:moveTo>
                  <a:lnTo>
                    <a:pt x="0" y="0"/>
                  </a:lnTo>
                  <a:lnTo>
                    <a:pt x="1226" y="0"/>
                  </a:lnTo>
                  <a:lnTo>
                    <a:pt x="1226" y="137"/>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4" name="Freeform 12"/>
            <p:cNvSpPr>
              <a:spLocks/>
            </p:cNvSpPr>
            <p:nvPr/>
          </p:nvSpPr>
          <p:spPr bwMode="auto">
            <a:xfrm>
              <a:off x="3700463" y="4397375"/>
              <a:ext cx="2162175" cy="419100"/>
            </a:xfrm>
            <a:custGeom>
              <a:avLst/>
              <a:gdLst/>
              <a:ahLst/>
              <a:cxnLst>
                <a:cxn ang="0">
                  <a:pos x="0" y="264"/>
                </a:cxn>
                <a:cxn ang="0">
                  <a:pos x="0" y="0"/>
                </a:cxn>
                <a:cxn ang="0">
                  <a:pos x="1362" y="0"/>
                </a:cxn>
                <a:cxn ang="0">
                  <a:pos x="1362" y="264"/>
                </a:cxn>
              </a:cxnLst>
              <a:rect l="0" t="0" r="r" b="b"/>
              <a:pathLst>
                <a:path w="1362" h="264">
                  <a:moveTo>
                    <a:pt x="0" y="264"/>
                  </a:moveTo>
                  <a:lnTo>
                    <a:pt x="0" y="0"/>
                  </a:lnTo>
                  <a:lnTo>
                    <a:pt x="1362" y="0"/>
                  </a:lnTo>
                  <a:lnTo>
                    <a:pt x="1362" y="264"/>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5" name="Freeform 13"/>
            <p:cNvSpPr>
              <a:spLocks/>
            </p:cNvSpPr>
            <p:nvPr/>
          </p:nvSpPr>
          <p:spPr bwMode="auto">
            <a:xfrm>
              <a:off x="2835275" y="4816475"/>
              <a:ext cx="1731963" cy="1250950"/>
            </a:xfrm>
            <a:custGeom>
              <a:avLst/>
              <a:gdLst/>
              <a:ahLst/>
              <a:cxnLst>
                <a:cxn ang="0">
                  <a:pos x="0" y="788"/>
                </a:cxn>
                <a:cxn ang="0">
                  <a:pos x="0" y="0"/>
                </a:cxn>
                <a:cxn ang="0">
                  <a:pos x="1091" y="0"/>
                </a:cxn>
                <a:cxn ang="0">
                  <a:pos x="1091" y="788"/>
                </a:cxn>
              </a:cxnLst>
              <a:rect l="0" t="0" r="r" b="b"/>
              <a:pathLst>
                <a:path w="1091" h="788">
                  <a:moveTo>
                    <a:pt x="0" y="788"/>
                  </a:moveTo>
                  <a:lnTo>
                    <a:pt x="0" y="0"/>
                  </a:lnTo>
                  <a:lnTo>
                    <a:pt x="1091" y="0"/>
                  </a:lnTo>
                  <a:lnTo>
                    <a:pt x="1091" y="788"/>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6" name="Freeform 14"/>
            <p:cNvSpPr>
              <a:spLocks/>
            </p:cNvSpPr>
            <p:nvPr/>
          </p:nvSpPr>
          <p:spPr bwMode="auto">
            <a:xfrm>
              <a:off x="2403475" y="6067425"/>
              <a:ext cx="865188" cy="209550"/>
            </a:xfrm>
            <a:custGeom>
              <a:avLst/>
              <a:gdLst/>
              <a:ahLst/>
              <a:cxnLst>
                <a:cxn ang="0">
                  <a:pos x="0" y="132"/>
                </a:cxn>
                <a:cxn ang="0">
                  <a:pos x="0" y="0"/>
                </a:cxn>
                <a:cxn ang="0">
                  <a:pos x="545" y="0"/>
                </a:cxn>
                <a:cxn ang="0">
                  <a:pos x="545" y="132"/>
                </a:cxn>
              </a:cxnLst>
              <a:rect l="0" t="0" r="r" b="b"/>
              <a:pathLst>
                <a:path w="545" h="132">
                  <a:moveTo>
                    <a:pt x="0" y="132"/>
                  </a:moveTo>
                  <a:lnTo>
                    <a:pt x="0" y="0"/>
                  </a:lnTo>
                  <a:lnTo>
                    <a:pt x="545" y="0"/>
                  </a:lnTo>
                  <a:lnTo>
                    <a:pt x="545" y="132"/>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7" name="Freeform 15"/>
            <p:cNvSpPr>
              <a:spLocks/>
            </p:cNvSpPr>
            <p:nvPr/>
          </p:nvSpPr>
          <p:spPr bwMode="auto">
            <a:xfrm>
              <a:off x="4135438" y="6067425"/>
              <a:ext cx="863600" cy="209550"/>
            </a:xfrm>
            <a:custGeom>
              <a:avLst/>
              <a:gdLst/>
              <a:ahLst/>
              <a:cxnLst>
                <a:cxn ang="0">
                  <a:pos x="0" y="132"/>
                </a:cxn>
                <a:cxn ang="0">
                  <a:pos x="0" y="0"/>
                </a:cxn>
                <a:cxn ang="0">
                  <a:pos x="544" y="0"/>
                </a:cxn>
                <a:cxn ang="0">
                  <a:pos x="544" y="132"/>
                </a:cxn>
              </a:cxnLst>
              <a:rect l="0" t="0" r="r" b="b"/>
              <a:pathLst>
                <a:path w="544" h="132">
                  <a:moveTo>
                    <a:pt x="0" y="132"/>
                  </a:moveTo>
                  <a:lnTo>
                    <a:pt x="0" y="0"/>
                  </a:lnTo>
                  <a:lnTo>
                    <a:pt x="544" y="0"/>
                  </a:lnTo>
                  <a:lnTo>
                    <a:pt x="544" y="132"/>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8" name="Rectangle 16"/>
            <p:cNvSpPr>
              <a:spLocks noChangeArrowheads="1"/>
            </p:cNvSpPr>
            <p:nvPr/>
          </p:nvSpPr>
          <p:spPr bwMode="auto">
            <a:xfrm>
              <a:off x="473075" y="1985963"/>
              <a:ext cx="391133"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NDVIC&lt; 0.06834</a:t>
              </a:r>
              <a:endParaRPr lang="en-US" dirty="0">
                <a:solidFill>
                  <a:schemeClr val="bg1"/>
                </a:solidFill>
              </a:endParaRPr>
            </a:p>
          </p:txBody>
        </p:sp>
        <p:sp>
          <p:nvSpPr>
            <p:cNvPr id="19" name="Rectangle 17"/>
            <p:cNvSpPr>
              <a:spLocks noChangeArrowheads="1"/>
            </p:cNvSpPr>
            <p:nvPr/>
          </p:nvSpPr>
          <p:spPr bwMode="auto">
            <a:xfrm>
              <a:off x="1363663" y="3352800"/>
              <a:ext cx="339837"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NBR&lt; 0.07883</a:t>
              </a:r>
              <a:endParaRPr lang="en-US" dirty="0">
                <a:solidFill>
                  <a:schemeClr val="bg1"/>
                </a:solidFill>
              </a:endParaRPr>
            </a:p>
          </p:txBody>
        </p:sp>
        <p:sp>
          <p:nvSpPr>
            <p:cNvPr id="20" name="Rectangle 18"/>
            <p:cNvSpPr>
              <a:spLocks noChangeArrowheads="1"/>
            </p:cNvSpPr>
            <p:nvPr/>
          </p:nvSpPr>
          <p:spPr bwMode="auto">
            <a:xfrm>
              <a:off x="4621213" y="4181475"/>
              <a:ext cx="310983"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NBR&lt; 0.3633</a:t>
              </a:r>
              <a:endParaRPr lang="en-US" dirty="0">
                <a:solidFill>
                  <a:schemeClr val="bg1"/>
                </a:solidFill>
              </a:endParaRPr>
            </a:p>
          </p:txBody>
        </p:sp>
        <p:sp>
          <p:nvSpPr>
            <p:cNvPr id="21" name="Rectangle 19"/>
            <p:cNvSpPr>
              <a:spLocks noChangeArrowheads="1"/>
            </p:cNvSpPr>
            <p:nvPr/>
          </p:nvSpPr>
          <p:spPr bwMode="auto">
            <a:xfrm>
              <a:off x="3544888" y="4500563"/>
              <a:ext cx="29815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NBR&gt;=0.123</a:t>
              </a:r>
              <a:endParaRPr lang="en-US" dirty="0">
                <a:solidFill>
                  <a:schemeClr val="bg1"/>
                </a:solidFill>
              </a:endParaRPr>
            </a:p>
          </p:txBody>
        </p:sp>
        <p:sp>
          <p:nvSpPr>
            <p:cNvPr id="22" name="Rectangle 20"/>
            <p:cNvSpPr>
              <a:spLocks noChangeArrowheads="1"/>
            </p:cNvSpPr>
            <p:nvPr/>
          </p:nvSpPr>
          <p:spPr bwMode="auto">
            <a:xfrm>
              <a:off x="2649538" y="5334000"/>
              <a:ext cx="36227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NDVIC&lt; 0.1859</a:t>
              </a:r>
              <a:endParaRPr lang="en-US" dirty="0">
                <a:solidFill>
                  <a:schemeClr val="bg1"/>
                </a:solidFill>
              </a:endParaRPr>
            </a:p>
          </p:txBody>
        </p:sp>
        <p:sp>
          <p:nvSpPr>
            <p:cNvPr id="23" name="Rectangle 21"/>
            <p:cNvSpPr>
              <a:spLocks noChangeArrowheads="1"/>
            </p:cNvSpPr>
            <p:nvPr/>
          </p:nvSpPr>
          <p:spPr bwMode="auto">
            <a:xfrm>
              <a:off x="3973513" y="6324600"/>
              <a:ext cx="29815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NBR&gt;=0.222</a:t>
              </a:r>
              <a:endParaRPr lang="en-US" dirty="0">
                <a:solidFill>
                  <a:schemeClr val="bg1"/>
                </a:solidFill>
              </a:endParaRPr>
            </a:p>
          </p:txBody>
        </p:sp>
        <p:sp>
          <p:nvSpPr>
            <p:cNvPr id="24" name="Rectangle 22"/>
            <p:cNvSpPr>
              <a:spLocks noChangeArrowheads="1"/>
            </p:cNvSpPr>
            <p:nvPr/>
          </p:nvSpPr>
          <p:spPr bwMode="auto">
            <a:xfrm>
              <a:off x="3432175" y="2154238"/>
              <a:ext cx="407163"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NDVIC&gt;=0.06834</a:t>
              </a:r>
              <a:endParaRPr lang="en-US" dirty="0">
                <a:solidFill>
                  <a:schemeClr val="bg1"/>
                </a:solidFill>
              </a:endParaRPr>
            </a:p>
          </p:txBody>
        </p:sp>
        <p:sp>
          <p:nvSpPr>
            <p:cNvPr id="25" name="Rectangle 23"/>
            <p:cNvSpPr>
              <a:spLocks noChangeArrowheads="1"/>
            </p:cNvSpPr>
            <p:nvPr/>
          </p:nvSpPr>
          <p:spPr bwMode="auto">
            <a:xfrm>
              <a:off x="5565775" y="3403600"/>
              <a:ext cx="355867"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NBR&gt;=0.07883</a:t>
              </a:r>
              <a:endParaRPr lang="en-US" dirty="0">
                <a:solidFill>
                  <a:schemeClr val="bg1"/>
                </a:solidFill>
              </a:endParaRPr>
            </a:p>
          </p:txBody>
        </p:sp>
        <p:sp>
          <p:nvSpPr>
            <p:cNvPr id="26" name="Rectangle 24"/>
            <p:cNvSpPr>
              <a:spLocks noChangeArrowheads="1"/>
            </p:cNvSpPr>
            <p:nvPr/>
          </p:nvSpPr>
          <p:spPr bwMode="auto">
            <a:xfrm>
              <a:off x="6556375" y="4492625"/>
              <a:ext cx="327013"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NBR&gt;=0.3633</a:t>
              </a:r>
              <a:endParaRPr lang="en-US" dirty="0">
                <a:solidFill>
                  <a:schemeClr val="bg1"/>
                </a:solidFill>
              </a:endParaRPr>
            </a:p>
          </p:txBody>
        </p:sp>
        <p:sp>
          <p:nvSpPr>
            <p:cNvPr id="27" name="Rectangle 25"/>
            <p:cNvSpPr>
              <a:spLocks noChangeArrowheads="1"/>
            </p:cNvSpPr>
            <p:nvPr/>
          </p:nvSpPr>
          <p:spPr bwMode="auto">
            <a:xfrm>
              <a:off x="5721350" y="4873625"/>
              <a:ext cx="28212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NBR&lt; 0.123</a:t>
              </a:r>
              <a:endParaRPr lang="en-US" dirty="0">
                <a:solidFill>
                  <a:schemeClr val="bg1"/>
                </a:solidFill>
              </a:endParaRPr>
            </a:p>
          </p:txBody>
        </p:sp>
        <p:sp>
          <p:nvSpPr>
            <p:cNvPr id="28" name="Rectangle 26"/>
            <p:cNvSpPr>
              <a:spLocks noChangeArrowheads="1"/>
            </p:cNvSpPr>
            <p:nvPr/>
          </p:nvSpPr>
          <p:spPr bwMode="auto">
            <a:xfrm>
              <a:off x="4367213" y="5502275"/>
              <a:ext cx="37830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NDVIC&gt;=0.1859</a:t>
              </a:r>
              <a:endParaRPr lang="en-US" dirty="0">
                <a:solidFill>
                  <a:schemeClr val="bg1"/>
                </a:solidFill>
              </a:endParaRPr>
            </a:p>
          </p:txBody>
        </p:sp>
        <p:sp>
          <p:nvSpPr>
            <p:cNvPr id="29" name="Rectangle 27"/>
            <p:cNvSpPr>
              <a:spLocks noChangeArrowheads="1"/>
            </p:cNvSpPr>
            <p:nvPr/>
          </p:nvSpPr>
          <p:spPr bwMode="auto">
            <a:xfrm>
              <a:off x="3078163" y="6324600"/>
              <a:ext cx="36227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NDVIC&lt; 0.1181</a:t>
              </a:r>
              <a:endParaRPr lang="en-US" dirty="0">
                <a:solidFill>
                  <a:schemeClr val="bg1"/>
                </a:solidFill>
              </a:endParaRPr>
            </a:p>
          </p:txBody>
        </p:sp>
        <p:sp>
          <p:nvSpPr>
            <p:cNvPr id="30" name="Rectangle 28"/>
            <p:cNvSpPr>
              <a:spLocks noChangeArrowheads="1"/>
            </p:cNvSpPr>
            <p:nvPr/>
          </p:nvSpPr>
          <p:spPr bwMode="auto">
            <a:xfrm>
              <a:off x="4843463" y="6383338"/>
              <a:ext cx="28212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NBR&lt; 0.222</a:t>
              </a:r>
              <a:endParaRPr lang="en-US" dirty="0">
                <a:solidFill>
                  <a:schemeClr val="bg1"/>
                </a:solidFill>
              </a:endParaRPr>
            </a:p>
          </p:txBody>
        </p:sp>
        <p:sp>
          <p:nvSpPr>
            <p:cNvPr id="31" name="Freeform 29"/>
            <p:cNvSpPr>
              <a:spLocks/>
            </p:cNvSpPr>
            <p:nvPr/>
          </p:nvSpPr>
          <p:spPr bwMode="auto">
            <a:xfrm>
              <a:off x="2036763" y="1630363"/>
              <a:ext cx="247650" cy="90487"/>
            </a:xfrm>
            <a:custGeom>
              <a:avLst/>
              <a:gdLst/>
              <a:ahLst/>
              <a:cxnLst>
                <a:cxn ang="0">
                  <a:pos x="156" y="29"/>
                </a:cxn>
                <a:cxn ang="0">
                  <a:pos x="154" y="25"/>
                </a:cxn>
                <a:cxn ang="0">
                  <a:pos x="154" y="24"/>
                </a:cxn>
                <a:cxn ang="0">
                  <a:pos x="152" y="20"/>
                </a:cxn>
                <a:cxn ang="0">
                  <a:pos x="148" y="17"/>
                </a:cxn>
                <a:cxn ang="0">
                  <a:pos x="144" y="15"/>
                </a:cxn>
                <a:cxn ang="0">
                  <a:pos x="140" y="12"/>
                </a:cxn>
                <a:cxn ang="0">
                  <a:pos x="136" y="10"/>
                </a:cxn>
                <a:cxn ang="0">
                  <a:pos x="130" y="8"/>
                </a:cxn>
                <a:cxn ang="0">
                  <a:pos x="124" y="5"/>
                </a:cxn>
                <a:cxn ang="0">
                  <a:pos x="116" y="3"/>
                </a:cxn>
                <a:cxn ang="0">
                  <a:pos x="110" y="3"/>
                </a:cxn>
                <a:cxn ang="0">
                  <a:pos x="101" y="2"/>
                </a:cxn>
                <a:cxn ang="0">
                  <a:pos x="93" y="2"/>
                </a:cxn>
                <a:cxn ang="0">
                  <a:pos x="85" y="0"/>
                </a:cxn>
                <a:cxn ang="0">
                  <a:pos x="77" y="0"/>
                </a:cxn>
                <a:cxn ang="0">
                  <a:pos x="69" y="0"/>
                </a:cxn>
                <a:cxn ang="0">
                  <a:pos x="61" y="2"/>
                </a:cxn>
                <a:cxn ang="0">
                  <a:pos x="55" y="2"/>
                </a:cxn>
                <a:cxn ang="0">
                  <a:pos x="47" y="3"/>
                </a:cxn>
                <a:cxn ang="0">
                  <a:pos x="39" y="3"/>
                </a:cxn>
                <a:cxn ang="0">
                  <a:pos x="32" y="5"/>
                </a:cxn>
                <a:cxn ang="0">
                  <a:pos x="26" y="8"/>
                </a:cxn>
                <a:cxn ang="0">
                  <a:pos x="20" y="10"/>
                </a:cxn>
                <a:cxn ang="0">
                  <a:pos x="16" y="12"/>
                </a:cxn>
                <a:cxn ang="0">
                  <a:pos x="10" y="15"/>
                </a:cxn>
                <a:cxn ang="0">
                  <a:pos x="8" y="17"/>
                </a:cxn>
                <a:cxn ang="0">
                  <a:pos x="4" y="20"/>
                </a:cxn>
                <a:cxn ang="0">
                  <a:pos x="2" y="24"/>
                </a:cxn>
                <a:cxn ang="0">
                  <a:pos x="0" y="25"/>
                </a:cxn>
                <a:cxn ang="0">
                  <a:pos x="0" y="29"/>
                </a:cxn>
                <a:cxn ang="0">
                  <a:pos x="0" y="32"/>
                </a:cxn>
                <a:cxn ang="0">
                  <a:pos x="2" y="35"/>
                </a:cxn>
                <a:cxn ang="0">
                  <a:pos x="4" y="37"/>
                </a:cxn>
                <a:cxn ang="0">
                  <a:pos x="8" y="41"/>
                </a:cxn>
                <a:cxn ang="0">
                  <a:pos x="10" y="44"/>
                </a:cxn>
                <a:cxn ang="0">
                  <a:pos x="16" y="46"/>
                </a:cxn>
                <a:cxn ang="0">
                  <a:pos x="20" y="47"/>
                </a:cxn>
                <a:cxn ang="0">
                  <a:pos x="26" y="51"/>
                </a:cxn>
                <a:cxn ang="0">
                  <a:pos x="32" y="52"/>
                </a:cxn>
                <a:cxn ang="0">
                  <a:pos x="39" y="54"/>
                </a:cxn>
                <a:cxn ang="0">
                  <a:pos x="47" y="56"/>
                </a:cxn>
                <a:cxn ang="0">
                  <a:pos x="55" y="56"/>
                </a:cxn>
                <a:cxn ang="0">
                  <a:pos x="61" y="57"/>
                </a:cxn>
                <a:cxn ang="0">
                  <a:pos x="69" y="57"/>
                </a:cxn>
                <a:cxn ang="0">
                  <a:pos x="77" y="57"/>
                </a:cxn>
                <a:cxn ang="0">
                  <a:pos x="85" y="57"/>
                </a:cxn>
                <a:cxn ang="0">
                  <a:pos x="93" y="57"/>
                </a:cxn>
                <a:cxn ang="0">
                  <a:pos x="101" y="56"/>
                </a:cxn>
                <a:cxn ang="0">
                  <a:pos x="110" y="56"/>
                </a:cxn>
                <a:cxn ang="0">
                  <a:pos x="116" y="54"/>
                </a:cxn>
                <a:cxn ang="0">
                  <a:pos x="124" y="52"/>
                </a:cxn>
                <a:cxn ang="0">
                  <a:pos x="130" y="51"/>
                </a:cxn>
                <a:cxn ang="0">
                  <a:pos x="136" y="47"/>
                </a:cxn>
                <a:cxn ang="0">
                  <a:pos x="140" y="46"/>
                </a:cxn>
                <a:cxn ang="0">
                  <a:pos x="144" y="44"/>
                </a:cxn>
                <a:cxn ang="0">
                  <a:pos x="148" y="41"/>
                </a:cxn>
                <a:cxn ang="0">
                  <a:pos x="152" y="37"/>
                </a:cxn>
                <a:cxn ang="0">
                  <a:pos x="154" y="35"/>
                </a:cxn>
                <a:cxn ang="0">
                  <a:pos x="154" y="32"/>
                </a:cxn>
                <a:cxn ang="0">
                  <a:pos x="156" y="29"/>
                </a:cxn>
                <a:cxn ang="0">
                  <a:pos x="156" y="29"/>
                </a:cxn>
              </a:cxnLst>
              <a:rect l="0" t="0" r="r" b="b"/>
              <a:pathLst>
                <a:path w="156" h="57">
                  <a:moveTo>
                    <a:pt x="156" y="29"/>
                  </a:moveTo>
                  <a:lnTo>
                    <a:pt x="154" y="25"/>
                  </a:lnTo>
                  <a:lnTo>
                    <a:pt x="154" y="24"/>
                  </a:lnTo>
                  <a:lnTo>
                    <a:pt x="152" y="20"/>
                  </a:lnTo>
                  <a:lnTo>
                    <a:pt x="148" y="17"/>
                  </a:lnTo>
                  <a:lnTo>
                    <a:pt x="144" y="15"/>
                  </a:lnTo>
                  <a:lnTo>
                    <a:pt x="140" y="12"/>
                  </a:lnTo>
                  <a:lnTo>
                    <a:pt x="136" y="10"/>
                  </a:lnTo>
                  <a:lnTo>
                    <a:pt x="130" y="8"/>
                  </a:lnTo>
                  <a:lnTo>
                    <a:pt x="124" y="5"/>
                  </a:lnTo>
                  <a:lnTo>
                    <a:pt x="116" y="3"/>
                  </a:lnTo>
                  <a:lnTo>
                    <a:pt x="110" y="3"/>
                  </a:lnTo>
                  <a:lnTo>
                    <a:pt x="101" y="2"/>
                  </a:lnTo>
                  <a:lnTo>
                    <a:pt x="93" y="2"/>
                  </a:lnTo>
                  <a:lnTo>
                    <a:pt x="85" y="0"/>
                  </a:lnTo>
                  <a:lnTo>
                    <a:pt x="77" y="0"/>
                  </a:lnTo>
                  <a:lnTo>
                    <a:pt x="69" y="0"/>
                  </a:lnTo>
                  <a:lnTo>
                    <a:pt x="61" y="2"/>
                  </a:lnTo>
                  <a:lnTo>
                    <a:pt x="55" y="2"/>
                  </a:lnTo>
                  <a:lnTo>
                    <a:pt x="47" y="3"/>
                  </a:lnTo>
                  <a:lnTo>
                    <a:pt x="39" y="3"/>
                  </a:lnTo>
                  <a:lnTo>
                    <a:pt x="32" y="5"/>
                  </a:lnTo>
                  <a:lnTo>
                    <a:pt x="26" y="8"/>
                  </a:lnTo>
                  <a:lnTo>
                    <a:pt x="20" y="10"/>
                  </a:lnTo>
                  <a:lnTo>
                    <a:pt x="16" y="12"/>
                  </a:lnTo>
                  <a:lnTo>
                    <a:pt x="10" y="15"/>
                  </a:lnTo>
                  <a:lnTo>
                    <a:pt x="8" y="17"/>
                  </a:lnTo>
                  <a:lnTo>
                    <a:pt x="4" y="20"/>
                  </a:lnTo>
                  <a:lnTo>
                    <a:pt x="2" y="24"/>
                  </a:lnTo>
                  <a:lnTo>
                    <a:pt x="0" y="25"/>
                  </a:lnTo>
                  <a:lnTo>
                    <a:pt x="0" y="29"/>
                  </a:lnTo>
                  <a:lnTo>
                    <a:pt x="0" y="32"/>
                  </a:lnTo>
                  <a:lnTo>
                    <a:pt x="2" y="35"/>
                  </a:lnTo>
                  <a:lnTo>
                    <a:pt x="4" y="37"/>
                  </a:lnTo>
                  <a:lnTo>
                    <a:pt x="8" y="41"/>
                  </a:lnTo>
                  <a:lnTo>
                    <a:pt x="10" y="44"/>
                  </a:lnTo>
                  <a:lnTo>
                    <a:pt x="16" y="46"/>
                  </a:lnTo>
                  <a:lnTo>
                    <a:pt x="20" y="47"/>
                  </a:lnTo>
                  <a:lnTo>
                    <a:pt x="26" y="51"/>
                  </a:lnTo>
                  <a:lnTo>
                    <a:pt x="32" y="52"/>
                  </a:lnTo>
                  <a:lnTo>
                    <a:pt x="39" y="54"/>
                  </a:lnTo>
                  <a:lnTo>
                    <a:pt x="47" y="56"/>
                  </a:lnTo>
                  <a:lnTo>
                    <a:pt x="55" y="56"/>
                  </a:lnTo>
                  <a:lnTo>
                    <a:pt x="61" y="57"/>
                  </a:lnTo>
                  <a:lnTo>
                    <a:pt x="69" y="57"/>
                  </a:lnTo>
                  <a:lnTo>
                    <a:pt x="77" y="57"/>
                  </a:lnTo>
                  <a:lnTo>
                    <a:pt x="85" y="57"/>
                  </a:lnTo>
                  <a:lnTo>
                    <a:pt x="93" y="57"/>
                  </a:lnTo>
                  <a:lnTo>
                    <a:pt x="101" y="56"/>
                  </a:lnTo>
                  <a:lnTo>
                    <a:pt x="110" y="56"/>
                  </a:lnTo>
                  <a:lnTo>
                    <a:pt x="116" y="54"/>
                  </a:lnTo>
                  <a:lnTo>
                    <a:pt x="124" y="52"/>
                  </a:lnTo>
                  <a:lnTo>
                    <a:pt x="130" y="51"/>
                  </a:lnTo>
                  <a:lnTo>
                    <a:pt x="136" y="47"/>
                  </a:lnTo>
                  <a:lnTo>
                    <a:pt x="140" y="46"/>
                  </a:lnTo>
                  <a:lnTo>
                    <a:pt x="144" y="44"/>
                  </a:lnTo>
                  <a:lnTo>
                    <a:pt x="148" y="41"/>
                  </a:lnTo>
                  <a:lnTo>
                    <a:pt x="152" y="37"/>
                  </a:lnTo>
                  <a:lnTo>
                    <a:pt x="154" y="35"/>
                  </a:lnTo>
                  <a:lnTo>
                    <a:pt x="154" y="32"/>
                  </a:lnTo>
                  <a:lnTo>
                    <a:pt x="156" y="29"/>
                  </a:lnTo>
                  <a:lnTo>
                    <a:pt x="156" y="29"/>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2" name="Freeform 30"/>
            <p:cNvSpPr>
              <a:spLocks/>
            </p:cNvSpPr>
            <p:nvPr/>
          </p:nvSpPr>
          <p:spPr bwMode="auto">
            <a:xfrm>
              <a:off x="3522663" y="2465388"/>
              <a:ext cx="247650" cy="92075"/>
            </a:xfrm>
            <a:custGeom>
              <a:avLst/>
              <a:gdLst/>
              <a:ahLst/>
              <a:cxnLst>
                <a:cxn ang="0">
                  <a:pos x="156" y="29"/>
                </a:cxn>
                <a:cxn ang="0">
                  <a:pos x="156" y="26"/>
                </a:cxn>
                <a:cxn ang="0">
                  <a:pos x="154" y="22"/>
                </a:cxn>
                <a:cxn ang="0">
                  <a:pos x="152" y="19"/>
                </a:cxn>
                <a:cxn ang="0">
                  <a:pos x="150" y="17"/>
                </a:cxn>
                <a:cxn ang="0">
                  <a:pos x="146" y="14"/>
                </a:cxn>
                <a:cxn ang="0">
                  <a:pos x="142" y="12"/>
                </a:cxn>
                <a:cxn ang="0">
                  <a:pos x="136" y="9"/>
                </a:cxn>
                <a:cxn ang="0">
                  <a:pos x="130" y="7"/>
                </a:cxn>
                <a:cxn ang="0">
                  <a:pos x="124" y="5"/>
                </a:cxn>
                <a:cxn ang="0">
                  <a:pos x="118" y="4"/>
                </a:cxn>
                <a:cxn ang="0">
                  <a:pos x="110" y="2"/>
                </a:cxn>
                <a:cxn ang="0">
                  <a:pos x="102" y="2"/>
                </a:cxn>
                <a:cxn ang="0">
                  <a:pos x="95" y="0"/>
                </a:cxn>
                <a:cxn ang="0">
                  <a:pos x="87" y="0"/>
                </a:cxn>
                <a:cxn ang="0">
                  <a:pos x="79" y="0"/>
                </a:cxn>
                <a:cxn ang="0">
                  <a:pos x="71" y="0"/>
                </a:cxn>
                <a:cxn ang="0">
                  <a:pos x="63" y="0"/>
                </a:cxn>
                <a:cxn ang="0">
                  <a:pos x="55" y="2"/>
                </a:cxn>
                <a:cxn ang="0">
                  <a:pos x="47" y="2"/>
                </a:cxn>
                <a:cxn ang="0">
                  <a:pos x="41" y="4"/>
                </a:cxn>
                <a:cxn ang="0">
                  <a:pos x="32" y="5"/>
                </a:cxn>
                <a:cxn ang="0">
                  <a:pos x="26" y="7"/>
                </a:cxn>
                <a:cxn ang="0">
                  <a:pos x="20" y="9"/>
                </a:cxn>
                <a:cxn ang="0">
                  <a:pos x="16" y="12"/>
                </a:cxn>
                <a:cxn ang="0">
                  <a:pos x="12" y="14"/>
                </a:cxn>
                <a:cxn ang="0">
                  <a:pos x="8" y="17"/>
                </a:cxn>
                <a:cxn ang="0">
                  <a:pos x="4" y="19"/>
                </a:cxn>
                <a:cxn ang="0">
                  <a:pos x="2" y="22"/>
                </a:cxn>
                <a:cxn ang="0">
                  <a:pos x="2" y="26"/>
                </a:cxn>
                <a:cxn ang="0">
                  <a:pos x="0" y="29"/>
                </a:cxn>
                <a:cxn ang="0">
                  <a:pos x="2" y="31"/>
                </a:cxn>
                <a:cxn ang="0">
                  <a:pos x="2" y="34"/>
                </a:cxn>
                <a:cxn ang="0">
                  <a:pos x="4" y="38"/>
                </a:cxn>
                <a:cxn ang="0">
                  <a:pos x="8" y="41"/>
                </a:cxn>
                <a:cxn ang="0">
                  <a:pos x="12" y="43"/>
                </a:cxn>
                <a:cxn ang="0">
                  <a:pos x="16" y="46"/>
                </a:cxn>
                <a:cxn ang="0">
                  <a:pos x="20" y="48"/>
                </a:cxn>
                <a:cxn ang="0">
                  <a:pos x="26" y="49"/>
                </a:cxn>
                <a:cxn ang="0">
                  <a:pos x="32" y="51"/>
                </a:cxn>
                <a:cxn ang="0">
                  <a:pos x="41" y="53"/>
                </a:cxn>
                <a:cxn ang="0">
                  <a:pos x="47" y="55"/>
                </a:cxn>
                <a:cxn ang="0">
                  <a:pos x="55" y="56"/>
                </a:cxn>
                <a:cxn ang="0">
                  <a:pos x="63" y="56"/>
                </a:cxn>
                <a:cxn ang="0">
                  <a:pos x="71" y="58"/>
                </a:cxn>
                <a:cxn ang="0">
                  <a:pos x="79" y="58"/>
                </a:cxn>
                <a:cxn ang="0">
                  <a:pos x="87" y="58"/>
                </a:cxn>
                <a:cxn ang="0">
                  <a:pos x="95" y="56"/>
                </a:cxn>
                <a:cxn ang="0">
                  <a:pos x="102" y="56"/>
                </a:cxn>
                <a:cxn ang="0">
                  <a:pos x="110" y="55"/>
                </a:cxn>
                <a:cxn ang="0">
                  <a:pos x="118" y="53"/>
                </a:cxn>
                <a:cxn ang="0">
                  <a:pos x="124" y="51"/>
                </a:cxn>
                <a:cxn ang="0">
                  <a:pos x="130" y="49"/>
                </a:cxn>
                <a:cxn ang="0">
                  <a:pos x="136" y="48"/>
                </a:cxn>
                <a:cxn ang="0">
                  <a:pos x="142" y="46"/>
                </a:cxn>
                <a:cxn ang="0">
                  <a:pos x="146" y="43"/>
                </a:cxn>
                <a:cxn ang="0">
                  <a:pos x="150" y="41"/>
                </a:cxn>
                <a:cxn ang="0">
                  <a:pos x="152" y="38"/>
                </a:cxn>
                <a:cxn ang="0">
                  <a:pos x="154" y="34"/>
                </a:cxn>
                <a:cxn ang="0">
                  <a:pos x="156" y="31"/>
                </a:cxn>
                <a:cxn ang="0">
                  <a:pos x="156" y="29"/>
                </a:cxn>
                <a:cxn ang="0">
                  <a:pos x="156" y="29"/>
                </a:cxn>
              </a:cxnLst>
              <a:rect l="0" t="0" r="r" b="b"/>
              <a:pathLst>
                <a:path w="156" h="58">
                  <a:moveTo>
                    <a:pt x="156" y="29"/>
                  </a:moveTo>
                  <a:lnTo>
                    <a:pt x="156" y="26"/>
                  </a:lnTo>
                  <a:lnTo>
                    <a:pt x="154" y="22"/>
                  </a:lnTo>
                  <a:lnTo>
                    <a:pt x="152" y="19"/>
                  </a:lnTo>
                  <a:lnTo>
                    <a:pt x="150" y="17"/>
                  </a:lnTo>
                  <a:lnTo>
                    <a:pt x="146" y="14"/>
                  </a:lnTo>
                  <a:lnTo>
                    <a:pt x="142" y="12"/>
                  </a:lnTo>
                  <a:lnTo>
                    <a:pt x="136" y="9"/>
                  </a:lnTo>
                  <a:lnTo>
                    <a:pt x="130" y="7"/>
                  </a:lnTo>
                  <a:lnTo>
                    <a:pt x="124" y="5"/>
                  </a:lnTo>
                  <a:lnTo>
                    <a:pt x="118" y="4"/>
                  </a:lnTo>
                  <a:lnTo>
                    <a:pt x="110" y="2"/>
                  </a:lnTo>
                  <a:lnTo>
                    <a:pt x="102" y="2"/>
                  </a:lnTo>
                  <a:lnTo>
                    <a:pt x="95" y="0"/>
                  </a:lnTo>
                  <a:lnTo>
                    <a:pt x="87" y="0"/>
                  </a:lnTo>
                  <a:lnTo>
                    <a:pt x="79" y="0"/>
                  </a:lnTo>
                  <a:lnTo>
                    <a:pt x="71" y="0"/>
                  </a:lnTo>
                  <a:lnTo>
                    <a:pt x="63" y="0"/>
                  </a:lnTo>
                  <a:lnTo>
                    <a:pt x="55" y="2"/>
                  </a:lnTo>
                  <a:lnTo>
                    <a:pt x="47" y="2"/>
                  </a:lnTo>
                  <a:lnTo>
                    <a:pt x="41" y="4"/>
                  </a:lnTo>
                  <a:lnTo>
                    <a:pt x="32" y="5"/>
                  </a:lnTo>
                  <a:lnTo>
                    <a:pt x="26" y="7"/>
                  </a:lnTo>
                  <a:lnTo>
                    <a:pt x="20" y="9"/>
                  </a:lnTo>
                  <a:lnTo>
                    <a:pt x="16" y="12"/>
                  </a:lnTo>
                  <a:lnTo>
                    <a:pt x="12" y="14"/>
                  </a:lnTo>
                  <a:lnTo>
                    <a:pt x="8" y="17"/>
                  </a:lnTo>
                  <a:lnTo>
                    <a:pt x="4" y="19"/>
                  </a:lnTo>
                  <a:lnTo>
                    <a:pt x="2" y="22"/>
                  </a:lnTo>
                  <a:lnTo>
                    <a:pt x="2" y="26"/>
                  </a:lnTo>
                  <a:lnTo>
                    <a:pt x="0" y="29"/>
                  </a:lnTo>
                  <a:lnTo>
                    <a:pt x="2" y="31"/>
                  </a:lnTo>
                  <a:lnTo>
                    <a:pt x="2" y="34"/>
                  </a:lnTo>
                  <a:lnTo>
                    <a:pt x="4" y="38"/>
                  </a:lnTo>
                  <a:lnTo>
                    <a:pt x="8" y="41"/>
                  </a:lnTo>
                  <a:lnTo>
                    <a:pt x="12" y="43"/>
                  </a:lnTo>
                  <a:lnTo>
                    <a:pt x="16" y="46"/>
                  </a:lnTo>
                  <a:lnTo>
                    <a:pt x="20" y="48"/>
                  </a:lnTo>
                  <a:lnTo>
                    <a:pt x="26" y="49"/>
                  </a:lnTo>
                  <a:lnTo>
                    <a:pt x="32" y="51"/>
                  </a:lnTo>
                  <a:lnTo>
                    <a:pt x="41" y="53"/>
                  </a:lnTo>
                  <a:lnTo>
                    <a:pt x="47" y="55"/>
                  </a:lnTo>
                  <a:lnTo>
                    <a:pt x="55" y="56"/>
                  </a:lnTo>
                  <a:lnTo>
                    <a:pt x="63" y="56"/>
                  </a:lnTo>
                  <a:lnTo>
                    <a:pt x="71" y="58"/>
                  </a:lnTo>
                  <a:lnTo>
                    <a:pt x="79" y="58"/>
                  </a:lnTo>
                  <a:lnTo>
                    <a:pt x="87" y="58"/>
                  </a:lnTo>
                  <a:lnTo>
                    <a:pt x="95" y="56"/>
                  </a:lnTo>
                  <a:lnTo>
                    <a:pt x="102" y="56"/>
                  </a:lnTo>
                  <a:lnTo>
                    <a:pt x="110" y="55"/>
                  </a:lnTo>
                  <a:lnTo>
                    <a:pt x="118" y="53"/>
                  </a:lnTo>
                  <a:lnTo>
                    <a:pt x="124" y="51"/>
                  </a:lnTo>
                  <a:lnTo>
                    <a:pt x="130" y="49"/>
                  </a:lnTo>
                  <a:lnTo>
                    <a:pt x="136" y="48"/>
                  </a:lnTo>
                  <a:lnTo>
                    <a:pt x="142" y="46"/>
                  </a:lnTo>
                  <a:lnTo>
                    <a:pt x="146" y="43"/>
                  </a:lnTo>
                  <a:lnTo>
                    <a:pt x="150" y="41"/>
                  </a:lnTo>
                  <a:lnTo>
                    <a:pt x="152" y="38"/>
                  </a:lnTo>
                  <a:lnTo>
                    <a:pt x="154" y="34"/>
                  </a:lnTo>
                  <a:lnTo>
                    <a:pt x="156" y="31"/>
                  </a:lnTo>
                  <a:lnTo>
                    <a:pt x="156" y="29"/>
                  </a:lnTo>
                  <a:lnTo>
                    <a:pt x="156" y="29"/>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3" name="Freeform 31"/>
            <p:cNvSpPr>
              <a:spLocks/>
            </p:cNvSpPr>
            <p:nvPr/>
          </p:nvSpPr>
          <p:spPr bwMode="auto">
            <a:xfrm>
              <a:off x="5634038" y="4133850"/>
              <a:ext cx="244475" cy="92075"/>
            </a:xfrm>
            <a:custGeom>
              <a:avLst/>
              <a:gdLst/>
              <a:ahLst/>
              <a:cxnLst>
                <a:cxn ang="0">
                  <a:pos x="154" y="29"/>
                </a:cxn>
                <a:cxn ang="0">
                  <a:pos x="154" y="26"/>
                </a:cxn>
                <a:cxn ang="0">
                  <a:pos x="152" y="22"/>
                </a:cxn>
                <a:cxn ang="0">
                  <a:pos x="150" y="19"/>
                </a:cxn>
                <a:cxn ang="0">
                  <a:pos x="148" y="17"/>
                </a:cxn>
                <a:cxn ang="0">
                  <a:pos x="144" y="14"/>
                </a:cxn>
                <a:cxn ang="0">
                  <a:pos x="140" y="12"/>
                </a:cxn>
                <a:cxn ang="0">
                  <a:pos x="134" y="9"/>
                </a:cxn>
                <a:cxn ang="0">
                  <a:pos x="128" y="7"/>
                </a:cxn>
                <a:cxn ang="0">
                  <a:pos x="122" y="6"/>
                </a:cxn>
                <a:cxn ang="0">
                  <a:pos x="116" y="4"/>
                </a:cxn>
                <a:cxn ang="0">
                  <a:pos x="108" y="2"/>
                </a:cxn>
                <a:cxn ang="0">
                  <a:pos x="101" y="2"/>
                </a:cxn>
                <a:cxn ang="0">
                  <a:pos x="93" y="0"/>
                </a:cxn>
                <a:cxn ang="0">
                  <a:pos x="85" y="0"/>
                </a:cxn>
                <a:cxn ang="0">
                  <a:pos x="77" y="0"/>
                </a:cxn>
                <a:cxn ang="0">
                  <a:pos x="69" y="0"/>
                </a:cxn>
                <a:cxn ang="0">
                  <a:pos x="61" y="0"/>
                </a:cxn>
                <a:cxn ang="0">
                  <a:pos x="53" y="2"/>
                </a:cxn>
                <a:cxn ang="0">
                  <a:pos x="45" y="2"/>
                </a:cxn>
                <a:cxn ang="0">
                  <a:pos x="39" y="4"/>
                </a:cxn>
                <a:cxn ang="0">
                  <a:pos x="30" y="6"/>
                </a:cxn>
                <a:cxn ang="0">
                  <a:pos x="24" y="7"/>
                </a:cxn>
                <a:cxn ang="0">
                  <a:pos x="18" y="9"/>
                </a:cxn>
                <a:cxn ang="0">
                  <a:pos x="14" y="12"/>
                </a:cxn>
                <a:cxn ang="0">
                  <a:pos x="10" y="14"/>
                </a:cxn>
                <a:cxn ang="0">
                  <a:pos x="6" y="17"/>
                </a:cxn>
                <a:cxn ang="0">
                  <a:pos x="2" y="19"/>
                </a:cxn>
                <a:cxn ang="0">
                  <a:pos x="0" y="22"/>
                </a:cxn>
                <a:cxn ang="0">
                  <a:pos x="0" y="26"/>
                </a:cxn>
                <a:cxn ang="0">
                  <a:pos x="0" y="29"/>
                </a:cxn>
                <a:cxn ang="0">
                  <a:pos x="0" y="31"/>
                </a:cxn>
                <a:cxn ang="0">
                  <a:pos x="0" y="34"/>
                </a:cxn>
                <a:cxn ang="0">
                  <a:pos x="2" y="38"/>
                </a:cxn>
                <a:cxn ang="0">
                  <a:pos x="6" y="41"/>
                </a:cxn>
                <a:cxn ang="0">
                  <a:pos x="10" y="43"/>
                </a:cxn>
                <a:cxn ang="0">
                  <a:pos x="14" y="46"/>
                </a:cxn>
                <a:cxn ang="0">
                  <a:pos x="18" y="48"/>
                </a:cxn>
                <a:cxn ang="0">
                  <a:pos x="24" y="50"/>
                </a:cxn>
                <a:cxn ang="0">
                  <a:pos x="30" y="51"/>
                </a:cxn>
                <a:cxn ang="0">
                  <a:pos x="39" y="53"/>
                </a:cxn>
                <a:cxn ang="0">
                  <a:pos x="45" y="55"/>
                </a:cxn>
                <a:cxn ang="0">
                  <a:pos x="53" y="56"/>
                </a:cxn>
                <a:cxn ang="0">
                  <a:pos x="61" y="56"/>
                </a:cxn>
                <a:cxn ang="0">
                  <a:pos x="69" y="58"/>
                </a:cxn>
                <a:cxn ang="0">
                  <a:pos x="77" y="58"/>
                </a:cxn>
                <a:cxn ang="0">
                  <a:pos x="85" y="58"/>
                </a:cxn>
                <a:cxn ang="0">
                  <a:pos x="93" y="56"/>
                </a:cxn>
                <a:cxn ang="0">
                  <a:pos x="101" y="56"/>
                </a:cxn>
                <a:cxn ang="0">
                  <a:pos x="108" y="55"/>
                </a:cxn>
                <a:cxn ang="0">
                  <a:pos x="116" y="53"/>
                </a:cxn>
                <a:cxn ang="0">
                  <a:pos x="122" y="51"/>
                </a:cxn>
                <a:cxn ang="0">
                  <a:pos x="128" y="50"/>
                </a:cxn>
                <a:cxn ang="0">
                  <a:pos x="134" y="48"/>
                </a:cxn>
                <a:cxn ang="0">
                  <a:pos x="140" y="46"/>
                </a:cxn>
                <a:cxn ang="0">
                  <a:pos x="144" y="43"/>
                </a:cxn>
                <a:cxn ang="0">
                  <a:pos x="148" y="41"/>
                </a:cxn>
                <a:cxn ang="0">
                  <a:pos x="150" y="38"/>
                </a:cxn>
                <a:cxn ang="0">
                  <a:pos x="152" y="34"/>
                </a:cxn>
                <a:cxn ang="0">
                  <a:pos x="154" y="31"/>
                </a:cxn>
                <a:cxn ang="0">
                  <a:pos x="154" y="29"/>
                </a:cxn>
                <a:cxn ang="0">
                  <a:pos x="154" y="29"/>
                </a:cxn>
              </a:cxnLst>
              <a:rect l="0" t="0" r="r" b="b"/>
              <a:pathLst>
                <a:path w="154" h="58">
                  <a:moveTo>
                    <a:pt x="154" y="29"/>
                  </a:moveTo>
                  <a:lnTo>
                    <a:pt x="154" y="26"/>
                  </a:lnTo>
                  <a:lnTo>
                    <a:pt x="152" y="22"/>
                  </a:lnTo>
                  <a:lnTo>
                    <a:pt x="150" y="19"/>
                  </a:lnTo>
                  <a:lnTo>
                    <a:pt x="148" y="17"/>
                  </a:lnTo>
                  <a:lnTo>
                    <a:pt x="144" y="14"/>
                  </a:lnTo>
                  <a:lnTo>
                    <a:pt x="140" y="12"/>
                  </a:lnTo>
                  <a:lnTo>
                    <a:pt x="134" y="9"/>
                  </a:lnTo>
                  <a:lnTo>
                    <a:pt x="128" y="7"/>
                  </a:lnTo>
                  <a:lnTo>
                    <a:pt x="122" y="6"/>
                  </a:lnTo>
                  <a:lnTo>
                    <a:pt x="116" y="4"/>
                  </a:lnTo>
                  <a:lnTo>
                    <a:pt x="108" y="2"/>
                  </a:lnTo>
                  <a:lnTo>
                    <a:pt x="101" y="2"/>
                  </a:lnTo>
                  <a:lnTo>
                    <a:pt x="93" y="0"/>
                  </a:lnTo>
                  <a:lnTo>
                    <a:pt x="85" y="0"/>
                  </a:lnTo>
                  <a:lnTo>
                    <a:pt x="77" y="0"/>
                  </a:lnTo>
                  <a:lnTo>
                    <a:pt x="69" y="0"/>
                  </a:lnTo>
                  <a:lnTo>
                    <a:pt x="61" y="0"/>
                  </a:lnTo>
                  <a:lnTo>
                    <a:pt x="53" y="2"/>
                  </a:lnTo>
                  <a:lnTo>
                    <a:pt x="45" y="2"/>
                  </a:lnTo>
                  <a:lnTo>
                    <a:pt x="39" y="4"/>
                  </a:lnTo>
                  <a:lnTo>
                    <a:pt x="30" y="6"/>
                  </a:lnTo>
                  <a:lnTo>
                    <a:pt x="24" y="7"/>
                  </a:lnTo>
                  <a:lnTo>
                    <a:pt x="18" y="9"/>
                  </a:lnTo>
                  <a:lnTo>
                    <a:pt x="14" y="12"/>
                  </a:lnTo>
                  <a:lnTo>
                    <a:pt x="10" y="14"/>
                  </a:lnTo>
                  <a:lnTo>
                    <a:pt x="6" y="17"/>
                  </a:lnTo>
                  <a:lnTo>
                    <a:pt x="2" y="19"/>
                  </a:lnTo>
                  <a:lnTo>
                    <a:pt x="0" y="22"/>
                  </a:lnTo>
                  <a:lnTo>
                    <a:pt x="0" y="26"/>
                  </a:lnTo>
                  <a:lnTo>
                    <a:pt x="0" y="29"/>
                  </a:lnTo>
                  <a:lnTo>
                    <a:pt x="0" y="31"/>
                  </a:lnTo>
                  <a:lnTo>
                    <a:pt x="0" y="34"/>
                  </a:lnTo>
                  <a:lnTo>
                    <a:pt x="2" y="38"/>
                  </a:lnTo>
                  <a:lnTo>
                    <a:pt x="6" y="41"/>
                  </a:lnTo>
                  <a:lnTo>
                    <a:pt x="10" y="43"/>
                  </a:lnTo>
                  <a:lnTo>
                    <a:pt x="14" y="46"/>
                  </a:lnTo>
                  <a:lnTo>
                    <a:pt x="18" y="48"/>
                  </a:lnTo>
                  <a:lnTo>
                    <a:pt x="24" y="50"/>
                  </a:lnTo>
                  <a:lnTo>
                    <a:pt x="30" y="51"/>
                  </a:lnTo>
                  <a:lnTo>
                    <a:pt x="39" y="53"/>
                  </a:lnTo>
                  <a:lnTo>
                    <a:pt x="45" y="55"/>
                  </a:lnTo>
                  <a:lnTo>
                    <a:pt x="53" y="56"/>
                  </a:lnTo>
                  <a:lnTo>
                    <a:pt x="61" y="56"/>
                  </a:lnTo>
                  <a:lnTo>
                    <a:pt x="69" y="58"/>
                  </a:lnTo>
                  <a:lnTo>
                    <a:pt x="77" y="58"/>
                  </a:lnTo>
                  <a:lnTo>
                    <a:pt x="85" y="58"/>
                  </a:lnTo>
                  <a:lnTo>
                    <a:pt x="93" y="56"/>
                  </a:lnTo>
                  <a:lnTo>
                    <a:pt x="101" y="56"/>
                  </a:lnTo>
                  <a:lnTo>
                    <a:pt x="108" y="55"/>
                  </a:lnTo>
                  <a:lnTo>
                    <a:pt x="116" y="53"/>
                  </a:lnTo>
                  <a:lnTo>
                    <a:pt x="122" y="51"/>
                  </a:lnTo>
                  <a:lnTo>
                    <a:pt x="128" y="50"/>
                  </a:lnTo>
                  <a:lnTo>
                    <a:pt x="134" y="48"/>
                  </a:lnTo>
                  <a:lnTo>
                    <a:pt x="140" y="46"/>
                  </a:lnTo>
                  <a:lnTo>
                    <a:pt x="144" y="43"/>
                  </a:lnTo>
                  <a:lnTo>
                    <a:pt x="148" y="41"/>
                  </a:lnTo>
                  <a:lnTo>
                    <a:pt x="150" y="38"/>
                  </a:lnTo>
                  <a:lnTo>
                    <a:pt x="152" y="34"/>
                  </a:lnTo>
                  <a:lnTo>
                    <a:pt x="154" y="31"/>
                  </a:lnTo>
                  <a:lnTo>
                    <a:pt x="154" y="29"/>
                  </a:lnTo>
                  <a:lnTo>
                    <a:pt x="154" y="29"/>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4" name="Freeform 32"/>
            <p:cNvSpPr>
              <a:spLocks/>
            </p:cNvSpPr>
            <p:nvPr/>
          </p:nvSpPr>
          <p:spPr bwMode="auto">
            <a:xfrm>
              <a:off x="4660900" y="4352925"/>
              <a:ext cx="244475" cy="90488"/>
            </a:xfrm>
            <a:custGeom>
              <a:avLst/>
              <a:gdLst/>
              <a:ahLst/>
              <a:cxnLst>
                <a:cxn ang="0">
                  <a:pos x="154" y="28"/>
                </a:cxn>
                <a:cxn ang="0">
                  <a:pos x="154" y="25"/>
                </a:cxn>
                <a:cxn ang="0">
                  <a:pos x="152" y="23"/>
                </a:cxn>
                <a:cxn ang="0">
                  <a:pos x="150" y="20"/>
                </a:cxn>
                <a:cxn ang="0">
                  <a:pos x="148" y="17"/>
                </a:cxn>
                <a:cxn ang="0">
                  <a:pos x="144" y="15"/>
                </a:cxn>
                <a:cxn ang="0">
                  <a:pos x="140" y="11"/>
                </a:cxn>
                <a:cxn ang="0">
                  <a:pos x="134" y="10"/>
                </a:cxn>
                <a:cxn ang="0">
                  <a:pos x="128" y="8"/>
                </a:cxn>
                <a:cxn ang="0">
                  <a:pos x="122" y="6"/>
                </a:cxn>
                <a:cxn ang="0">
                  <a:pos x="115" y="5"/>
                </a:cxn>
                <a:cxn ang="0">
                  <a:pos x="107" y="3"/>
                </a:cxn>
                <a:cxn ang="0">
                  <a:pos x="101" y="1"/>
                </a:cxn>
                <a:cxn ang="0">
                  <a:pos x="93" y="1"/>
                </a:cxn>
                <a:cxn ang="0">
                  <a:pos x="85" y="0"/>
                </a:cxn>
                <a:cxn ang="0">
                  <a:pos x="77" y="0"/>
                </a:cxn>
                <a:cxn ang="0">
                  <a:pos x="69" y="0"/>
                </a:cxn>
                <a:cxn ang="0">
                  <a:pos x="61" y="1"/>
                </a:cxn>
                <a:cxn ang="0">
                  <a:pos x="53" y="1"/>
                </a:cxn>
                <a:cxn ang="0">
                  <a:pos x="44" y="3"/>
                </a:cxn>
                <a:cxn ang="0">
                  <a:pos x="38" y="5"/>
                </a:cxn>
                <a:cxn ang="0">
                  <a:pos x="30" y="6"/>
                </a:cxn>
                <a:cxn ang="0">
                  <a:pos x="24" y="8"/>
                </a:cxn>
                <a:cxn ang="0">
                  <a:pos x="18" y="10"/>
                </a:cxn>
                <a:cxn ang="0">
                  <a:pos x="14" y="11"/>
                </a:cxn>
                <a:cxn ang="0">
                  <a:pos x="10" y="15"/>
                </a:cxn>
                <a:cxn ang="0">
                  <a:pos x="6" y="17"/>
                </a:cxn>
                <a:cxn ang="0">
                  <a:pos x="4" y="20"/>
                </a:cxn>
                <a:cxn ang="0">
                  <a:pos x="0" y="23"/>
                </a:cxn>
                <a:cxn ang="0">
                  <a:pos x="0" y="25"/>
                </a:cxn>
                <a:cxn ang="0">
                  <a:pos x="0" y="28"/>
                </a:cxn>
                <a:cxn ang="0">
                  <a:pos x="0" y="32"/>
                </a:cxn>
                <a:cxn ang="0">
                  <a:pos x="0" y="35"/>
                </a:cxn>
                <a:cxn ang="0">
                  <a:pos x="4" y="37"/>
                </a:cxn>
                <a:cxn ang="0">
                  <a:pos x="6" y="40"/>
                </a:cxn>
                <a:cxn ang="0">
                  <a:pos x="10" y="44"/>
                </a:cxn>
                <a:cxn ang="0">
                  <a:pos x="14" y="45"/>
                </a:cxn>
                <a:cxn ang="0">
                  <a:pos x="18" y="49"/>
                </a:cxn>
                <a:cxn ang="0">
                  <a:pos x="24" y="50"/>
                </a:cxn>
                <a:cxn ang="0">
                  <a:pos x="30" y="52"/>
                </a:cxn>
                <a:cxn ang="0">
                  <a:pos x="38" y="54"/>
                </a:cxn>
                <a:cxn ang="0">
                  <a:pos x="44" y="55"/>
                </a:cxn>
                <a:cxn ang="0">
                  <a:pos x="53" y="55"/>
                </a:cxn>
                <a:cxn ang="0">
                  <a:pos x="61" y="57"/>
                </a:cxn>
                <a:cxn ang="0">
                  <a:pos x="69" y="57"/>
                </a:cxn>
                <a:cxn ang="0">
                  <a:pos x="77" y="57"/>
                </a:cxn>
                <a:cxn ang="0">
                  <a:pos x="85" y="57"/>
                </a:cxn>
                <a:cxn ang="0">
                  <a:pos x="93" y="57"/>
                </a:cxn>
                <a:cxn ang="0">
                  <a:pos x="101" y="55"/>
                </a:cxn>
                <a:cxn ang="0">
                  <a:pos x="107" y="55"/>
                </a:cxn>
                <a:cxn ang="0">
                  <a:pos x="115" y="54"/>
                </a:cxn>
                <a:cxn ang="0">
                  <a:pos x="122" y="52"/>
                </a:cxn>
                <a:cxn ang="0">
                  <a:pos x="128" y="50"/>
                </a:cxn>
                <a:cxn ang="0">
                  <a:pos x="134" y="49"/>
                </a:cxn>
                <a:cxn ang="0">
                  <a:pos x="140" y="45"/>
                </a:cxn>
                <a:cxn ang="0">
                  <a:pos x="144" y="44"/>
                </a:cxn>
                <a:cxn ang="0">
                  <a:pos x="148" y="40"/>
                </a:cxn>
                <a:cxn ang="0">
                  <a:pos x="150" y="37"/>
                </a:cxn>
                <a:cxn ang="0">
                  <a:pos x="152" y="35"/>
                </a:cxn>
                <a:cxn ang="0">
                  <a:pos x="154" y="32"/>
                </a:cxn>
                <a:cxn ang="0">
                  <a:pos x="154" y="28"/>
                </a:cxn>
                <a:cxn ang="0">
                  <a:pos x="154" y="28"/>
                </a:cxn>
              </a:cxnLst>
              <a:rect l="0" t="0" r="r" b="b"/>
              <a:pathLst>
                <a:path w="154" h="57">
                  <a:moveTo>
                    <a:pt x="154" y="28"/>
                  </a:moveTo>
                  <a:lnTo>
                    <a:pt x="154" y="25"/>
                  </a:lnTo>
                  <a:lnTo>
                    <a:pt x="152" y="23"/>
                  </a:lnTo>
                  <a:lnTo>
                    <a:pt x="150" y="20"/>
                  </a:lnTo>
                  <a:lnTo>
                    <a:pt x="148" y="17"/>
                  </a:lnTo>
                  <a:lnTo>
                    <a:pt x="144" y="15"/>
                  </a:lnTo>
                  <a:lnTo>
                    <a:pt x="140" y="11"/>
                  </a:lnTo>
                  <a:lnTo>
                    <a:pt x="134" y="10"/>
                  </a:lnTo>
                  <a:lnTo>
                    <a:pt x="128" y="8"/>
                  </a:lnTo>
                  <a:lnTo>
                    <a:pt x="122" y="6"/>
                  </a:lnTo>
                  <a:lnTo>
                    <a:pt x="115" y="5"/>
                  </a:lnTo>
                  <a:lnTo>
                    <a:pt x="107" y="3"/>
                  </a:lnTo>
                  <a:lnTo>
                    <a:pt x="101" y="1"/>
                  </a:lnTo>
                  <a:lnTo>
                    <a:pt x="93" y="1"/>
                  </a:lnTo>
                  <a:lnTo>
                    <a:pt x="85" y="0"/>
                  </a:lnTo>
                  <a:lnTo>
                    <a:pt x="77" y="0"/>
                  </a:lnTo>
                  <a:lnTo>
                    <a:pt x="69" y="0"/>
                  </a:lnTo>
                  <a:lnTo>
                    <a:pt x="61" y="1"/>
                  </a:lnTo>
                  <a:lnTo>
                    <a:pt x="53" y="1"/>
                  </a:lnTo>
                  <a:lnTo>
                    <a:pt x="44" y="3"/>
                  </a:lnTo>
                  <a:lnTo>
                    <a:pt x="38" y="5"/>
                  </a:lnTo>
                  <a:lnTo>
                    <a:pt x="30" y="6"/>
                  </a:lnTo>
                  <a:lnTo>
                    <a:pt x="24" y="8"/>
                  </a:lnTo>
                  <a:lnTo>
                    <a:pt x="18" y="10"/>
                  </a:lnTo>
                  <a:lnTo>
                    <a:pt x="14" y="11"/>
                  </a:lnTo>
                  <a:lnTo>
                    <a:pt x="10" y="15"/>
                  </a:lnTo>
                  <a:lnTo>
                    <a:pt x="6" y="17"/>
                  </a:lnTo>
                  <a:lnTo>
                    <a:pt x="4" y="20"/>
                  </a:lnTo>
                  <a:lnTo>
                    <a:pt x="0" y="23"/>
                  </a:lnTo>
                  <a:lnTo>
                    <a:pt x="0" y="25"/>
                  </a:lnTo>
                  <a:lnTo>
                    <a:pt x="0" y="28"/>
                  </a:lnTo>
                  <a:lnTo>
                    <a:pt x="0" y="32"/>
                  </a:lnTo>
                  <a:lnTo>
                    <a:pt x="0" y="35"/>
                  </a:lnTo>
                  <a:lnTo>
                    <a:pt x="4" y="37"/>
                  </a:lnTo>
                  <a:lnTo>
                    <a:pt x="6" y="40"/>
                  </a:lnTo>
                  <a:lnTo>
                    <a:pt x="10" y="44"/>
                  </a:lnTo>
                  <a:lnTo>
                    <a:pt x="14" y="45"/>
                  </a:lnTo>
                  <a:lnTo>
                    <a:pt x="18" y="49"/>
                  </a:lnTo>
                  <a:lnTo>
                    <a:pt x="24" y="50"/>
                  </a:lnTo>
                  <a:lnTo>
                    <a:pt x="30" y="52"/>
                  </a:lnTo>
                  <a:lnTo>
                    <a:pt x="38" y="54"/>
                  </a:lnTo>
                  <a:lnTo>
                    <a:pt x="44" y="55"/>
                  </a:lnTo>
                  <a:lnTo>
                    <a:pt x="53" y="55"/>
                  </a:lnTo>
                  <a:lnTo>
                    <a:pt x="61" y="57"/>
                  </a:lnTo>
                  <a:lnTo>
                    <a:pt x="69" y="57"/>
                  </a:lnTo>
                  <a:lnTo>
                    <a:pt x="77" y="57"/>
                  </a:lnTo>
                  <a:lnTo>
                    <a:pt x="85" y="57"/>
                  </a:lnTo>
                  <a:lnTo>
                    <a:pt x="93" y="57"/>
                  </a:lnTo>
                  <a:lnTo>
                    <a:pt x="101" y="55"/>
                  </a:lnTo>
                  <a:lnTo>
                    <a:pt x="107" y="55"/>
                  </a:lnTo>
                  <a:lnTo>
                    <a:pt x="115" y="54"/>
                  </a:lnTo>
                  <a:lnTo>
                    <a:pt x="122" y="52"/>
                  </a:lnTo>
                  <a:lnTo>
                    <a:pt x="128" y="50"/>
                  </a:lnTo>
                  <a:lnTo>
                    <a:pt x="134" y="49"/>
                  </a:lnTo>
                  <a:lnTo>
                    <a:pt x="140" y="45"/>
                  </a:lnTo>
                  <a:lnTo>
                    <a:pt x="144" y="44"/>
                  </a:lnTo>
                  <a:lnTo>
                    <a:pt x="148" y="40"/>
                  </a:lnTo>
                  <a:lnTo>
                    <a:pt x="150" y="37"/>
                  </a:lnTo>
                  <a:lnTo>
                    <a:pt x="152" y="35"/>
                  </a:lnTo>
                  <a:lnTo>
                    <a:pt x="154" y="32"/>
                  </a:lnTo>
                  <a:lnTo>
                    <a:pt x="154" y="28"/>
                  </a:lnTo>
                  <a:lnTo>
                    <a:pt x="154" y="28"/>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5" name="Freeform 33"/>
            <p:cNvSpPr>
              <a:spLocks/>
            </p:cNvSpPr>
            <p:nvPr/>
          </p:nvSpPr>
          <p:spPr bwMode="auto">
            <a:xfrm>
              <a:off x="3578225" y="4772025"/>
              <a:ext cx="247650" cy="90488"/>
            </a:xfrm>
            <a:custGeom>
              <a:avLst/>
              <a:gdLst/>
              <a:ahLst/>
              <a:cxnLst>
                <a:cxn ang="0">
                  <a:pos x="156" y="28"/>
                </a:cxn>
                <a:cxn ang="0">
                  <a:pos x="154" y="25"/>
                </a:cxn>
                <a:cxn ang="0">
                  <a:pos x="154" y="22"/>
                </a:cxn>
                <a:cxn ang="0">
                  <a:pos x="152" y="18"/>
                </a:cxn>
                <a:cxn ang="0">
                  <a:pos x="148" y="17"/>
                </a:cxn>
                <a:cxn ang="0">
                  <a:pos x="144" y="13"/>
                </a:cxn>
                <a:cxn ang="0">
                  <a:pos x="140" y="11"/>
                </a:cxn>
                <a:cxn ang="0">
                  <a:pos x="136" y="8"/>
                </a:cxn>
                <a:cxn ang="0">
                  <a:pos x="129" y="6"/>
                </a:cxn>
                <a:cxn ang="0">
                  <a:pos x="123" y="5"/>
                </a:cxn>
                <a:cxn ang="0">
                  <a:pos x="115" y="3"/>
                </a:cxn>
                <a:cxn ang="0">
                  <a:pos x="109" y="1"/>
                </a:cxn>
                <a:cxn ang="0">
                  <a:pos x="101" y="0"/>
                </a:cxn>
                <a:cxn ang="0">
                  <a:pos x="93" y="0"/>
                </a:cxn>
                <a:cxn ang="0">
                  <a:pos x="85" y="0"/>
                </a:cxn>
                <a:cxn ang="0">
                  <a:pos x="77" y="0"/>
                </a:cxn>
                <a:cxn ang="0">
                  <a:pos x="69" y="0"/>
                </a:cxn>
                <a:cxn ang="0">
                  <a:pos x="60" y="0"/>
                </a:cxn>
                <a:cxn ang="0">
                  <a:pos x="54" y="0"/>
                </a:cxn>
                <a:cxn ang="0">
                  <a:pos x="46" y="1"/>
                </a:cxn>
                <a:cxn ang="0">
                  <a:pos x="38" y="3"/>
                </a:cxn>
                <a:cxn ang="0">
                  <a:pos x="32" y="5"/>
                </a:cxn>
                <a:cxn ang="0">
                  <a:pos x="26" y="6"/>
                </a:cxn>
                <a:cxn ang="0">
                  <a:pos x="20" y="8"/>
                </a:cxn>
                <a:cxn ang="0">
                  <a:pos x="16" y="11"/>
                </a:cxn>
                <a:cxn ang="0">
                  <a:pos x="10" y="13"/>
                </a:cxn>
                <a:cxn ang="0">
                  <a:pos x="8" y="17"/>
                </a:cxn>
                <a:cxn ang="0">
                  <a:pos x="4" y="18"/>
                </a:cxn>
                <a:cxn ang="0">
                  <a:pos x="2" y="22"/>
                </a:cxn>
                <a:cxn ang="0">
                  <a:pos x="0" y="25"/>
                </a:cxn>
                <a:cxn ang="0">
                  <a:pos x="0" y="28"/>
                </a:cxn>
                <a:cxn ang="0">
                  <a:pos x="0" y="30"/>
                </a:cxn>
                <a:cxn ang="0">
                  <a:pos x="2" y="33"/>
                </a:cxn>
                <a:cxn ang="0">
                  <a:pos x="4" y="37"/>
                </a:cxn>
                <a:cxn ang="0">
                  <a:pos x="8" y="39"/>
                </a:cxn>
                <a:cxn ang="0">
                  <a:pos x="10" y="42"/>
                </a:cxn>
                <a:cxn ang="0">
                  <a:pos x="16" y="45"/>
                </a:cxn>
                <a:cxn ang="0">
                  <a:pos x="20" y="47"/>
                </a:cxn>
                <a:cxn ang="0">
                  <a:pos x="26" y="49"/>
                </a:cxn>
                <a:cxn ang="0">
                  <a:pos x="32" y="50"/>
                </a:cxn>
                <a:cxn ang="0">
                  <a:pos x="38" y="52"/>
                </a:cxn>
                <a:cxn ang="0">
                  <a:pos x="46" y="54"/>
                </a:cxn>
                <a:cxn ang="0">
                  <a:pos x="54" y="56"/>
                </a:cxn>
                <a:cxn ang="0">
                  <a:pos x="60" y="56"/>
                </a:cxn>
                <a:cxn ang="0">
                  <a:pos x="69" y="56"/>
                </a:cxn>
                <a:cxn ang="0">
                  <a:pos x="77" y="57"/>
                </a:cxn>
                <a:cxn ang="0">
                  <a:pos x="85" y="56"/>
                </a:cxn>
                <a:cxn ang="0">
                  <a:pos x="93" y="56"/>
                </a:cxn>
                <a:cxn ang="0">
                  <a:pos x="101" y="56"/>
                </a:cxn>
                <a:cxn ang="0">
                  <a:pos x="109" y="54"/>
                </a:cxn>
                <a:cxn ang="0">
                  <a:pos x="115" y="52"/>
                </a:cxn>
                <a:cxn ang="0">
                  <a:pos x="123" y="50"/>
                </a:cxn>
                <a:cxn ang="0">
                  <a:pos x="129" y="49"/>
                </a:cxn>
                <a:cxn ang="0">
                  <a:pos x="136" y="47"/>
                </a:cxn>
                <a:cxn ang="0">
                  <a:pos x="140" y="45"/>
                </a:cxn>
                <a:cxn ang="0">
                  <a:pos x="144" y="42"/>
                </a:cxn>
                <a:cxn ang="0">
                  <a:pos x="148" y="39"/>
                </a:cxn>
                <a:cxn ang="0">
                  <a:pos x="152" y="37"/>
                </a:cxn>
                <a:cxn ang="0">
                  <a:pos x="154" y="33"/>
                </a:cxn>
                <a:cxn ang="0">
                  <a:pos x="154" y="30"/>
                </a:cxn>
                <a:cxn ang="0">
                  <a:pos x="156" y="28"/>
                </a:cxn>
                <a:cxn ang="0">
                  <a:pos x="156" y="28"/>
                </a:cxn>
              </a:cxnLst>
              <a:rect l="0" t="0" r="r" b="b"/>
              <a:pathLst>
                <a:path w="156" h="57">
                  <a:moveTo>
                    <a:pt x="156" y="28"/>
                  </a:moveTo>
                  <a:lnTo>
                    <a:pt x="154" y="25"/>
                  </a:lnTo>
                  <a:lnTo>
                    <a:pt x="154" y="22"/>
                  </a:lnTo>
                  <a:lnTo>
                    <a:pt x="152" y="18"/>
                  </a:lnTo>
                  <a:lnTo>
                    <a:pt x="148" y="17"/>
                  </a:lnTo>
                  <a:lnTo>
                    <a:pt x="144" y="13"/>
                  </a:lnTo>
                  <a:lnTo>
                    <a:pt x="140" y="11"/>
                  </a:lnTo>
                  <a:lnTo>
                    <a:pt x="136" y="8"/>
                  </a:lnTo>
                  <a:lnTo>
                    <a:pt x="129" y="6"/>
                  </a:lnTo>
                  <a:lnTo>
                    <a:pt x="123" y="5"/>
                  </a:lnTo>
                  <a:lnTo>
                    <a:pt x="115" y="3"/>
                  </a:lnTo>
                  <a:lnTo>
                    <a:pt x="109" y="1"/>
                  </a:lnTo>
                  <a:lnTo>
                    <a:pt x="101" y="0"/>
                  </a:lnTo>
                  <a:lnTo>
                    <a:pt x="93" y="0"/>
                  </a:lnTo>
                  <a:lnTo>
                    <a:pt x="85" y="0"/>
                  </a:lnTo>
                  <a:lnTo>
                    <a:pt x="77" y="0"/>
                  </a:lnTo>
                  <a:lnTo>
                    <a:pt x="69" y="0"/>
                  </a:lnTo>
                  <a:lnTo>
                    <a:pt x="60" y="0"/>
                  </a:lnTo>
                  <a:lnTo>
                    <a:pt x="54" y="0"/>
                  </a:lnTo>
                  <a:lnTo>
                    <a:pt x="46" y="1"/>
                  </a:lnTo>
                  <a:lnTo>
                    <a:pt x="38" y="3"/>
                  </a:lnTo>
                  <a:lnTo>
                    <a:pt x="32" y="5"/>
                  </a:lnTo>
                  <a:lnTo>
                    <a:pt x="26" y="6"/>
                  </a:lnTo>
                  <a:lnTo>
                    <a:pt x="20" y="8"/>
                  </a:lnTo>
                  <a:lnTo>
                    <a:pt x="16" y="11"/>
                  </a:lnTo>
                  <a:lnTo>
                    <a:pt x="10" y="13"/>
                  </a:lnTo>
                  <a:lnTo>
                    <a:pt x="8" y="17"/>
                  </a:lnTo>
                  <a:lnTo>
                    <a:pt x="4" y="18"/>
                  </a:lnTo>
                  <a:lnTo>
                    <a:pt x="2" y="22"/>
                  </a:lnTo>
                  <a:lnTo>
                    <a:pt x="0" y="25"/>
                  </a:lnTo>
                  <a:lnTo>
                    <a:pt x="0" y="28"/>
                  </a:lnTo>
                  <a:lnTo>
                    <a:pt x="0" y="30"/>
                  </a:lnTo>
                  <a:lnTo>
                    <a:pt x="2" y="33"/>
                  </a:lnTo>
                  <a:lnTo>
                    <a:pt x="4" y="37"/>
                  </a:lnTo>
                  <a:lnTo>
                    <a:pt x="8" y="39"/>
                  </a:lnTo>
                  <a:lnTo>
                    <a:pt x="10" y="42"/>
                  </a:lnTo>
                  <a:lnTo>
                    <a:pt x="16" y="45"/>
                  </a:lnTo>
                  <a:lnTo>
                    <a:pt x="20" y="47"/>
                  </a:lnTo>
                  <a:lnTo>
                    <a:pt x="26" y="49"/>
                  </a:lnTo>
                  <a:lnTo>
                    <a:pt x="32" y="50"/>
                  </a:lnTo>
                  <a:lnTo>
                    <a:pt x="38" y="52"/>
                  </a:lnTo>
                  <a:lnTo>
                    <a:pt x="46" y="54"/>
                  </a:lnTo>
                  <a:lnTo>
                    <a:pt x="54" y="56"/>
                  </a:lnTo>
                  <a:lnTo>
                    <a:pt x="60" y="56"/>
                  </a:lnTo>
                  <a:lnTo>
                    <a:pt x="69" y="56"/>
                  </a:lnTo>
                  <a:lnTo>
                    <a:pt x="77" y="57"/>
                  </a:lnTo>
                  <a:lnTo>
                    <a:pt x="85" y="56"/>
                  </a:lnTo>
                  <a:lnTo>
                    <a:pt x="93" y="56"/>
                  </a:lnTo>
                  <a:lnTo>
                    <a:pt x="101" y="56"/>
                  </a:lnTo>
                  <a:lnTo>
                    <a:pt x="109" y="54"/>
                  </a:lnTo>
                  <a:lnTo>
                    <a:pt x="115" y="52"/>
                  </a:lnTo>
                  <a:lnTo>
                    <a:pt x="123" y="50"/>
                  </a:lnTo>
                  <a:lnTo>
                    <a:pt x="129" y="49"/>
                  </a:lnTo>
                  <a:lnTo>
                    <a:pt x="136" y="47"/>
                  </a:lnTo>
                  <a:lnTo>
                    <a:pt x="140" y="45"/>
                  </a:lnTo>
                  <a:lnTo>
                    <a:pt x="144" y="42"/>
                  </a:lnTo>
                  <a:lnTo>
                    <a:pt x="148" y="39"/>
                  </a:lnTo>
                  <a:lnTo>
                    <a:pt x="152" y="37"/>
                  </a:lnTo>
                  <a:lnTo>
                    <a:pt x="154" y="33"/>
                  </a:lnTo>
                  <a:lnTo>
                    <a:pt x="154" y="30"/>
                  </a:lnTo>
                  <a:lnTo>
                    <a:pt x="156" y="28"/>
                  </a:lnTo>
                  <a:lnTo>
                    <a:pt x="156" y="28"/>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6" name="Freeform 34"/>
            <p:cNvSpPr>
              <a:spLocks/>
            </p:cNvSpPr>
            <p:nvPr/>
          </p:nvSpPr>
          <p:spPr bwMode="auto">
            <a:xfrm>
              <a:off x="2713038" y="6021388"/>
              <a:ext cx="246062" cy="90487"/>
            </a:xfrm>
            <a:custGeom>
              <a:avLst/>
              <a:gdLst/>
              <a:ahLst/>
              <a:cxnLst>
                <a:cxn ang="0">
                  <a:pos x="155" y="29"/>
                </a:cxn>
                <a:cxn ang="0">
                  <a:pos x="155" y="27"/>
                </a:cxn>
                <a:cxn ang="0">
                  <a:pos x="153" y="23"/>
                </a:cxn>
                <a:cxn ang="0">
                  <a:pos x="151" y="20"/>
                </a:cxn>
                <a:cxn ang="0">
                  <a:pos x="149" y="17"/>
                </a:cxn>
                <a:cxn ang="0">
                  <a:pos x="145" y="15"/>
                </a:cxn>
                <a:cxn ang="0">
                  <a:pos x="140" y="12"/>
                </a:cxn>
                <a:cxn ang="0">
                  <a:pos x="134" y="10"/>
                </a:cxn>
                <a:cxn ang="0">
                  <a:pos x="130" y="8"/>
                </a:cxn>
                <a:cxn ang="0">
                  <a:pos x="124" y="7"/>
                </a:cxn>
                <a:cxn ang="0">
                  <a:pos x="116" y="5"/>
                </a:cxn>
                <a:cxn ang="0">
                  <a:pos x="110" y="3"/>
                </a:cxn>
                <a:cxn ang="0">
                  <a:pos x="102" y="1"/>
                </a:cxn>
                <a:cxn ang="0">
                  <a:pos x="94" y="1"/>
                </a:cxn>
                <a:cxn ang="0">
                  <a:pos x="86" y="0"/>
                </a:cxn>
                <a:cxn ang="0">
                  <a:pos x="77" y="0"/>
                </a:cxn>
                <a:cxn ang="0">
                  <a:pos x="69" y="0"/>
                </a:cxn>
                <a:cxn ang="0">
                  <a:pos x="61" y="1"/>
                </a:cxn>
                <a:cxn ang="0">
                  <a:pos x="53" y="1"/>
                </a:cxn>
                <a:cxn ang="0">
                  <a:pos x="47" y="3"/>
                </a:cxn>
                <a:cxn ang="0">
                  <a:pos x="39" y="5"/>
                </a:cxn>
                <a:cxn ang="0">
                  <a:pos x="33" y="7"/>
                </a:cxn>
                <a:cxn ang="0">
                  <a:pos x="27" y="8"/>
                </a:cxn>
                <a:cxn ang="0">
                  <a:pos x="21" y="10"/>
                </a:cxn>
                <a:cxn ang="0">
                  <a:pos x="15" y="12"/>
                </a:cxn>
                <a:cxn ang="0">
                  <a:pos x="10" y="15"/>
                </a:cxn>
                <a:cxn ang="0">
                  <a:pos x="6" y="17"/>
                </a:cxn>
                <a:cxn ang="0">
                  <a:pos x="4" y="20"/>
                </a:cxn>
                <a:cxn ang="0">
                  <a:pos x="2" y="23"/>
                </a:cxn>
                <a:cxn ang="0">
                  <a:pos x="0" y="27"/>
                </a:cxn>
                <a:cxn ang="0">
                  <a:pos x="0" y="29"/>
                </a:cxn>
                <a:cxn ang="0">
                  <a:pos x="0" y="32"/>
                </a:cxn>
                <a:cxn ang="0">
                  <a:pos x="2" y="35"/>
                </a:cxn>
                <a:cxn ang="0">
                  <a:pos x="4" y="39"/>
                </a:cxn>
                <a:cxn ang="0">
                  <a:pos x="6" y="40"/>
                </a:cxn>
                <a:cxn ang="0">
                  <a:pos x="10" y="44"/>
                </a:cxn>
                <a:cxn ang="0">
                  <a:pos x="15" y="45"/>
                </a:cxn>
                <a:cxn ang="0">
                  <a:pos x="21" y="49"/>
                </a:cxn>
                <a:cxn ang="0">
                  <a:pos x="27" y="51"/>
                </a:cxn>
                <a:cxn ang="0">
                  <a:pos x="33" y="52"/>
                </a:cxn>
                <a:cxn ang="0">
                  <a:pos x="39" y="54"/>
                </a:cxn>
                <a:cxn ang="0">
                  <a:pos x="47" y="56"/>
                </a:cxn>
                <a:cxn ang="0">
                  <a:pos x="53" y="56"/>
                </a:cxn>
                <a:cxn ang="0">
                  <a:pos x="61" y="57"/>
                </a:cxn>
                <a:cxn ang="0">
                  <a:pos x="69" y="57"/>
                </a:cxn>
                <a:cxn ang="0">
                  <a:pos x="77" y="57"/>
                </a:cxn>
                <a:cxn ang="0">
                  <a:pos x="86" y="57"/>
                </a:cxn>
                <a:cxn ang="0">
                  <a:pos x="94" y="57"/>
                </a:cxn>
                <a:cxn ang="0">
                  <a:pos x="102" y="56"/>
                </a:cxn>
                <a:cxn ang="0">
                  <a:pos x="110" y="56"/>
                </a:cxn>
                <a:cxn ang="0">
                  <a:pos x="116" y="54"/>
                </a:cxn>
                <a:cxn ang="0">
                  <a:pos x="124" y="52"/>
                </a:cxn>
                <a:cxn ang="0">
                  <a:pos x="130" y="51"/>
                </a:cxn>
                <a:cxn ang="0">
                  <a:pos x="134" y="49"/>
                </a:cxn>
                <a:cxn ang="0">
                  <a:pos x="140" y="45"/>
                </a:cxn>
                <a:cxn ang="0">
                  <a:pos x="145" y="44"/>
                </a:cxn>
                <a:cxn ang="0">
                  <a:pos x="149" y="40"/>
                </a:cxn>
                <a:cxn ang="0">
                  <a:pos x="151" y="39"/>
                </a:cxn>
                <a:cxn ang="0">
                  <a:pos x="153" y="35"/>
                </a:cxn>
                <a:cxn ang="0">
                  <a:pos x="155" y="32"/>
                </a:cxn>
                <a:cxn ang="0">
                  <a:pos x="155" y="29"/>
                </a:cxn>
                <a:cxn ang="0">
                  <a:pos x="155" y="29"/>
                </a:cxn>
              </a:cxnLst>
              <a:rect l="0" t="0" r="r" b="b"/>
              <a:pathLst>
                <a:path w="155" h="57">
                  <a:moveTo>
                    <a:pt x="155" y="29"/>
                  </a:moveTo>
                  <a:lnTo>
                    <a:pt x="155" y="27"/>
                  </a:lnTo>
                  <a:lnTo>
                    <a:pt x="153" y="23"/>
                  </a:lnTo>
                  <a:lnTo>
                    <a:pt x="151" y="20"/>
                  </a:lnTo>
                  <a:lnTo>
                    <a:pt x="149" y="17"/>
                  </a:lnTo>
                  <a:lnTo>
                    <a:pt x="145" y="15"/>
                  </a:lnTo>
                  <a:lnTo>
                    <a:pt x="140" y="12"/>
                  </a:lnTo>
                  <a:lnTo>
                    <a:pt x="134" y="10"/>
                  </a:lnTo>
                  <a:lnTo>
                    <a:pt x="130" y="8"/>
                  </a:lnTo>
                  <a:lnTo>
                    <a:pt x="124" y="7"/>
                  </a:lnTo>
                  <a:lnTo>
                    <a:pt x="116" y="5"/>
                  </a:lnTo>
                  <a:lnTo>
                    <a:pt x="110" y="3"/>
                  </a:lnTo>
                  <a:lnTo>
                    <a:pt x="102" y="1"/>
                  </a:lnTo>
                  <a:lnTo>
                    <a:pt x="94" y="1"/>
                  </a:lnTo>
                  <a:lnTo>
                    <a:pt x="86" y="0"/>
                  </a:lnTo>
                  <a:lnTo>
                    <a:pt x="77" y="0"/>
                  </a:lnTo>
                  <a:lnTo>
                    <a:pt x="69" y="0"/>
                  </a:lnTo>
                  <a:lnTo>
                    <a:pt x="61" y="1"/>
                  </a:lnTo>
                  <a:lnTo>
                    <a:pt x="53" y="1"/>
                  </a:lnTo>
                  <a:lnTo>
                    <a:pt x="47" y="3"/>
                  </a:lnTo>
                  <a:lnTo>
                    <a:pt x="39" y="5"/>
                  </a:lnTo>
                  <a:lnTo>
                    <a:pt x="33" y="7"/>
                  </a:lnTo>
                  <a:lnTo>
                    <a:pt x="27" y="8"/>
                  </a:lnTo>
                  <a:lnTo>
                    <a:pt x="21" y="10"/>
                  </a:lnTo>
                  <a:lnTo>
                    <a:pt x="15" y="12"/>
                  </a:lnTo>
                  <a:lnTo>
                    <a:pt x="10" y="15"/>
                  </a:lnTo>
                  <a:lnTo>
                    <a:pt x="6" y="17"/>
                  </a:lnTo>
                  <a:lnTo>
                    <a:pt x="4" y="20"/>
                  </a:lnTo>
                  <a:lnTo>
                    <a:pt x="2" y="23"/>
                  </a:lnTo>
                  <a:lnTo>
                    <a:pt x="0" y="27"/>
                  </a:lnTo>
                  <a:lnTo>
                    <a:pt x="0" y="29"/>
                  </a:lnTo>
                  <a:lnTo>
                    <a:pt x="0" y="32"/>
                  </a:lnTo>
                  <a:lnTo>
                    <a:pt x="2" y="35"/>
                  </a:lnTo>
                  <a:lnTo>
                    <a:pt x="4" y="39"/>
                  </a:lnTo>
                  <a:lnTo>
                    <a:pt x="6" y="40"/>
                  </a:lnTo>
                  <a:lnTo>
                    <a:pt x="10" y="44"/>
                  </a:lnTo>
                  <a:lnTo>
                    <a:pt x="15" y="45"/>
                  </a:lnTo>
                  <a:lnTo>
                    <a:pt x="21" y="49"/>
                  </a:lnTo>
                  <a:lnTo>
                    <a:pt x="27" y="51"/>
                  </a:lnTo>
                  <a:lnTo>
                    <a:pt x="33" y="52"/>
                  </a:lnTo>
                  <a:lnTo>
                    <a:pt x="39" y="54"/>
                  </a:lnTo>
                  <a:lnTo>
                    <a:pt x="47" y="56"/>
                  </a:lnTo>
                  <a:lnTo>
                    <a:pt x="53" y="56"/>
                  </a:lnTo>
                  <a:lnTo>
                    <a:pt x="61" y="57"/>
                  </a:lnTo>
                  <a:lnTo>
                    <a:pt x="69" y="57"/>
                  </a:lnTo>
                  <a:lnTo>
                    <a:pt x="77" y="57"/>
                  </a:lnTo>
                  <a:lnTo>
                    <a:pt x="86" y="57"/>
                  </a:lnTo>
                  <a:lnTo>
                    <a:pt x="94" y="57"/>
                  </a:lnTo>
                  <a:lnTo>
                    <a:pt x="102" y="56"/>
                  </a:lnTo>
                  <a:lnTo>
                    <a:pt x="110" y="56"/>
                  </a:lnTo>
                  <a:lnTo>
                    <a:pt x="116" y="54"/>
                  </a:lnTo>
                  <a:lnTo>
                    <a:pt x="124" y="52"/>
                  </a:lnTo>
                  <a:lnTo>
                    <a:pt x="130" y="51"/>
                  </a:lnTo>
                  <a:lnTo>
                    <a:pt x="134" y="49"/>
                  </a:lnTo>
                  <a:lnTo>
                    <a:pt x="140" y="45"/>
                  </a:lnTo>
                  <a:lnTo>
                    <a:pt x="145" y="44"/>
                  </a:lnTo>
                  <a:lnTo>
                    <a:pt x="149" y="40"/>
                  </a:lnTo>
                  <a:lnTo>
                    <a:pt x="151" y="39"/>
                  </a:lnTo>
                  <a:lnTo>
                    <a:pt x="153" y="35"/>
                  </a:lnTo>
                  <a:lnTo>
                    <a:pt x="155" y="32"/>
                  </a:lnTo>
                  <a:lnTo>
                    <a:pt x="155" y="29"/>
                  </a:lnTo>
                  <a:lnTo>
                    <a:pt x="155" y="29"/>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7" name="Freeform 35"/>
            <p:cNvSpPr>
              <a:spLocks/>
            </p:cNvSpPr>
            <p:nvPr/>
          </p:nvSpPr>
          <p:spPr bwMode="auto">
            <a:xfrm>
              <a:off x="4445000" y="6021388"/>
              <a:ext cx="244475" cy="90487"/>
            </a:xfrm>
            <a:custGeom>
              <a:avLst/>
              <a:gdLst/>
              <a:ahLst/>
              <a:cxnLst>
                <a:cxn ang="0">
                  <a:pos x="154" y="29"/>
                </a:cxn>
                <a:cxn ang="0">
                  <a:pos x="154" y="27"/>
                </a:cxn>
                <a:cxn ang="0">
                  <a:pos x="152" y="23"/>
                </a:cxn>
                <a:cxn ang="0">
                  <a:pos x="150" y="20"/>
                </a:cxn>
                <a:cxn ang="0">
                  <a:pos x="148" y="17"/>
                </a:cxn>
                <a:cxn ang="0">
                  <a:pos x="144" y="15"/>
                </a:cxn>
                <a:cxn ang="0">
                  <a:pos x="140" y="12"/>
                </a:cxn>
                <a:cxn ang="0">
                  <a:pos x="134" y="10"/>
                </a:cxn>
                <a:cxn ang="0">
                  <a:pos x="128" y="8"/>
                </a:cxn>
                <a:cxn ang="0">
                  <a:pos x="122" y="7"/>
                </a:cxn>
                <a:cxn ang="0">
                  <a:pos x="115" y="5"/>
                </a:cxn>
                <a:cxn ang="0">
                  <a:pos x="107" y="3"/>
                </a:cxn>
                <a:cxn ang="0">
                  <a:pos x="101" y="1"/>
                </a:cxn>
                <a:cxn ang="0">
                  <a:pos x="93" y="1"/>
                </a:cxn>
                <a:cxn ang="0">
                  <a:pos x="85" y="0"/>
                </a:cxn>
                <a:cxn ang="0">
                  <a:pos x="77" y="0"/>
                </a:cxn>
                <a:cxn ang="0">
                  <a:pos x="69" y="0"/>
                </a:cxn>
                <a:cxn ang="0">
                  <a:pos x="61" y="1"/>
                </a:cxn>
                <a:cxn ang="0">
                  <a:pos x="53" y="1"/>
                </a:cxn>
                <a:cxn ang="0">
                  <a:pos x="44" y="3"/>
                </a:cxn>
                <a:cxn ang="0">
                  <a:pos x="38" y="5"/>
                </a:cxn>
                <a:cxn ang="0">
                  <a:pos x="30" y="7"/>
                </a:cxn>
                <a:cxn ang="0">
                  <a:pos x="24" y="8"/>
                </a:cxn>
                <a:cxn ang="0">
                  <a:pos x="18" y="10"/>
                </a:cxn>
                <a:cxn ang="0">
                  <a:pos x="14" y="12"/>
                </a:cxn>
                <a:cxn ang="0">
                  <a:pos x="10" y="15"/>
                </a:cxn>
                <a:cxn ang="0">
                  <a:pos x="6" y="17"/>
                </a:cxn>
                <a:cxn ang="0">
                  <a:pos x="2" y="20"/>
                </a:cxn>
                <a:cxn ang="0">
                  <a:pos x="0" y="23"/>
                </a:cxn>
                <a:cxn ang="0">
                  <a:pos x="0" y="27"/>
                </a:cxn>
                <a:cxn ang="0">
                  <a:pos x="0" y="29"/>
                </a:cxn>
                <a:cxn ang="0">
                  <a:pos x="0" y="32"/>
                </a:cxn>
                <a:cxn ang="0">
                  <a:pos x="0" y="35"/>
                </a:cxn>
                <a:cxn ang="0">
                  <a:pos x="2" y="39"/>
                </a:cxn>
                <a:cxn ang="0">
                  <a:pos x="6" y="40"/>
                </a:cxn>
                <a:cxn ang="0">
                  <a:pos x="10" y="44"/>
                </a:cxn>
                <a:cxn ang="0">
                  <a:pos x="14" y="45"/>
                </a:cxn>
                <a:cxn ang="0">
                  <a:pos x="18" y="49"/>
                </a:cxn>
                <a:cxn ang="0">
                  <a:pos x="24" y="51"/>
                </a:cxn>
                <a:cxn ang="0">
                  <a:pos x="30" y="52"/>
                </a:cxn>
                <a:cxn ang="0">
                  <a:pos x="38" y="54"/>
                </a:cxn>
                <a:cxn ang="0">
                  <a:pos x="44" y="56"/>
                </a:cxn>
                <a:cxn ang="0">
                  <a:pos x="53" y="56"/>
                </a:cxn>
                <a:cxn ang="0">
                  <a:pos x="61" y="57"/>
                </a:cxn>
                <a:cxn ang="0">
                  <a:pos x="69" y="57"/>
                </a:cxn>
                <a:cxn ang="0">
                  <a:pos x="77" y="57"/>
                </a:cxn>
                <a:cxn ang="0">
                  <a:pos x="85" y="57"/>
                </a:cxn>
                <a:cxn ang="0">
                  <a:pos x="93" y="57"/>
                </a:cxn>
                <a:cxn ang="0">
                  <a:pos x="101" y="56"/>
                </a:cxn>
                <a:cxn ang="0">
                  <a:pos x="107" y="56"/>
                </a:cxn>
                <a:cxn ang="0">
                  <a:pos x="115" y="54"/>
                </a:cxn>
                <a:cxn ang="0">
                  <a:pos x="122" y="52"/>
                </a:cxn>
                <a:cxn ang="0">
                  <a:pos x="128" y="51"/>
                </a:cxn>
                <a:cxn ang="0">
                  <a:pos x="134" y="49"/>
                </a:cxn>
                <a:cxn ang="0">
                  <a:pos x="140" y="45"/>
                </a:cxn>
                <a:cxn ang="0">
                  <a:pos x="144" y="44"/>
                </a:cxn>
                <a:cxn ang="0">
                  <a:pos x="148" y="40"/>
                </a:cxn>
                <a:cxn ang="0">
                  <a:pos x="150" y="39"/>
                </a:cxn>
                <a:cxn ang="0">
                  <a:pos x="152" y="35"/>
                </a:cxn>
                <a:cxn ang="0">
                  <a:pos x="154" y="32"/>
                </a:cxn>
                <a:cxn ang="0">
                  <a:pos x="154" y="29"/>
                </a:cxn>
                <a:cxn ang="0">
                  <a:pos x="154" y="29"/>
                </a:cxn>
              </a:cxnLst>
              <a:rect l="0" t="0" r="r" b="b"/>
              <a:pathLst>
                <a:path w="154" h="57">
                  <a:moveTo>
                    <a:pt x="154" y="29"/>
                  </a:moveTo>
                  <a:lnTo>
                    <a:pt x="154" y="27"/>
                  </a:lnTo>
                  <a:lnTo>
                    <a:pt x="152" y="23"/>
                  </a:lnTo>
                  <a:lnTo>
                    <a:pt x="150" y="20"/>
                  </a:lnTo>
                  <a:lnTo>
                    <a:pt x="148" y="17"/>
                  </a:lnTo>
                  <a:lnTo>
                    <a:pt x="144" y="15"/>
                  </a:lnTo>
                  <a:lnTo>
                    <a:pt x="140" y="12"/>
                  </a:lnTo>
                  <a:lnTo>
                    <a:pt x="134" y="10"/>
                  </a:lnTo>
                  <a:lnTo>
                    <a:pt x="128" y="8"/>
                  </a:lnTo>
                  <a:lnTo>
                    <a:pt x="122" y="7"/>
                  </a:lnTo>
                  <a:lnTo>
                    <a:pt x="115" y="5"/>
                  </a:lnTo>
                  <a:lnTo>
                    <a:pt x="107" y="3"/>
                  </a:lnTo>
                  <a:lnTo>
                    <a:pt x="101" y="1"/>
                  </a:lnTo>
                  <a:lnTo>
                    <a:pt x="93" y="1"/>
                  </a:lnTo>
                  <a:lnTo>
                    <a:pt x="85" y="0"/>
                  </a:lnTo>
                  <a:lnTo>
                    <a:pt x="77" y="0"/>
                  </a:lnTo>
                  <a:lnTo>
                    <a:pt x="69" y="0"/>
                  </a:lnTo>
                  <a:lnTo>
                    <a:pt x="61" y="1"/>
                  </a:lnTo>
                  <a:lnTo>
                    <a:pt x="53" y="1"/>
                  </a:lnTo>
                  <a:lnTo>
                    <a:pt x="44" y="3"/>
                  </a:lnTo>
                  <a:lnTo>
                    <a:pt x="38" y="5"/>
                  </a:lnTo>
                  <a:lnTo>
                    <a:pt x="30" y="7"/>
                  </a:lnTo>
                  <a:lnTo>
                    <a:pt x="24" y="8"/>
                  </a:lnTo>
                  <a:lnTo>
                    <a:pt x="18" y="10"/>
                  </a:lnTo>
                  <a:lnTo>
                    <a:pt x="14" y="12"/>
                  </a:lnTo>
                  <a:lnTo>
                    <a:pt x="10" y="15"/>
                  </a:lnTo>
                  <a:lnTo>
                    <a:pt x="6" y="17"/>
                  </a:lnTo>
                  <a:lnTo>
                    <a:pt x="2" y="20"/>
                  </a:lnTo>
                  <a:lnTo>
                    <a:pt x="0" y="23"/>
                  </a:lnTo>
                  <a:lnTo>
                    <a:pt x="0" y="27"/>
                  </a:lnTo>
                  <a:lnTo>
                    <a:pt x="0" y="29"/>
                  </a:lnTo>
                  <a:lnTo>
                    <a:pt x="0" y="32"/>
                  </a:lnTo>
                  <a:lnTo>
                    <a:pt x="0" y="35"/>
                  </a:lnTo>
                  <a:lnTo>
                    <a:pt x="2" y="39"/>
                  </a:lnTo>
                  <a:lnTo>
                    <a:pt x="6" y="40"/>
                  </a:lnTo>
                  <a:lnTo>
                    <a:pt x="10" y="44"/>
                  </a:lnTo>
                  <a:lnTo>
                    <a:pt x="14" y="45"/>
                  </a:lnTo>
                  <a:lnTo>
                    <a:pt x="18" y="49"/>
                  </a:lnTo>
                  <a:lnTo>
                    <a:pt x="24" y="51"/>
                  </a:lnTo>
                  <a:lnTo>
                    <a:pt x="30" y="52"/>
                  </a:lnTo>
                  <a:lnTo>
                    <a:pt x="38" y="54"/>
                  </a:lnTo>
                  <a:lnTo>
                    <a:pt x="44" y="56"/>
                  </a:lnTo>
                  <a:lnTo>
                    <a:pt x="53" y="56"/>
                  </a:lnTo>
                  <a:lnTo>
                    <a:pt x="61" y="57"/>
                  </a:lnTo>
                  <a:lnTo>
                    <a:pt x="69" y="57"/>
                  </a:lnTo>
                  <a:lnTo>
                    <a:pt x="77" y="57"/>
                  </a:lnTo>
                  <a:lnTo>
                    <a:pt x="85" y="57"/>
                  </a:lnTo>
                  <a:lnTo>
                    <a:pt x="93" y="57"/>
                  </a:lnTo>
                  <a:lnTo>
                    <a:pt x="101" y="56"/>
                  </a:lnTo>
                  <a:lnTo>
                    <a:pt x="107" y="56"/>
                  </a:lnTo>
                  <a:lnTo>
                    <a:pt x="115" y="54"/>
                  </a:lnTo>
                  <a:lnTo>
                    <a:pt x="122" y="52"/>
                  </a:lnTo>
                  <a:lnTo>
                    <a:pt x="128" y="51"/>
                  </a:lnTo>
                  <a:lnTo>
                    <a:pt x="134" y="49"/>
                  </a:lnTo>
                  <a:lnTo>
                    <a:pt x="140" y="45"/>
                  </a:lnTo>
                  <a:lnTo>
                    <a:pt x="144" y="44"/>
                  </a:lnTo>
                  <a:lnTo>
                    <a:pt x="148" y="40"/>
                  </a:lnTo>
                  <a:lnTo>
                    <a:pt x="150" y="39"/>
                  </a:lnTo>
                  <a:lnTo>
                    <a:pt x="152" y="35"/>
                  </a:lnTo>
                  <a:lnTo>
                    <a:pt x="154" y="32"/>
                  </a:lnTo>
                  <a:lnTo>
                    <a:pt x="154" y="29"/>
                  </a:lnTo>
                  <a:lnTo>
                    <a:pt x="154" y="29"/>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8" name="Rectangle 36"/>
            <p:cNvSpPr>
              <a:spLocks noChangeArrowheads="1"/>
            </p:cNvSpPr>
            <p:nvPr/>
          </p:nvSpPr>
          <p:spPr bwMode="auto">
            <a:xfrm>
              <a:off x="585788" y="2479675"/>
              <a:ext cx="174625" cy="63500"/>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39" name="Rectangle 37"/>
            <p:cNvSpPr>
              <a:spLocks noChangeArrowheads="1"/>
            </p:cNvSpPr>
            <p:nvPr/>
          </p:nvSpPr>
          <p:spPr bwMode="auto">
            <a:xfrm>
              <a:off x="1452563" y="4148138"/>
              <a:ext cx="174625" cy="65087"/>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0" name="Rectangle 38"/>
            <p:cNvSpPr>
              <a:spLocks noChangeArrowheads="1"/>
            </p:cNvSpPr>
            <p:nvPr/>
          </p:nvSpPr>
          <p:spPr bwMode="auto">
            <a:xfrm>
              <a:off x="2317750" y="6243638"/>
              <a:ext cx="173038" cy="65087"/>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1" name="Rectangle 39"/>
            <p:cNvSpPr>
              <a:spLocks noChangeArrowheads="1"/>
            </p:cNvSpPr>
            <p:nvPr/>
          </p:nvSpPr>
          <p:spPr bwMode="auto">
            <a:xfrm>
              <a:off x="3181350" y="6243638"/>
              <a:ext cx="173038" cy="65087"/>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2" name="Rectangle 40"/>
            <p:cNvSpPr>
              <a:spLocks noChangeArrowheads="1"/>
            </p:cNvSpPr>
            <p:nvPr/>
          </p:nvSpPr>
          <p:spPr bwMode="auto">
            <a:xfrm>
              <a:off x="4048125" y="6243638"/>
              <a:ext cx="174625" cy="65087"/>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3" name="Rectangle 41"/>
            <p:cNvSpPr>
              <a:spLocks noChangeArrowheads="1"/>
            </p:cNvSpPr>
            <p:nvPr/>
          </p:nvSpPr>
          <p:spPr bwMode="auto">
            <a:xfrm>
              <a:off x="4911725" y="6259513"/>
              <a:ext cx="174625" cy="65087"/>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4" name="Rectangle 42"/>
            <p:cNvSpPr>
              <a:spLocks noChangeArrowheads="1"/>
            </p:cNvSpPr>
            <p:nvPr/>
          </p:nvSpPr>
          <p:spPr bwMode="auto">
            <a:xfrm>
              <a:off x="5775325" y="4781550"/>
              <a:ext cx="174625" cy="68263"/>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5" name="Rectangle 43"/>
            <p:cNvSpPr>
              <a:spLocks noChangeArrowheads="1"/>
            </p:cNvSpPr>
            <p:nvPr/>
          </p:nvSpPr>
          <p:spPr bwMode="auto">
            <a:xfrm>
              <a:off x="6643688" y="4365625"/>
              <a:ext cx="173037" cy="65088"/>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6" name="Rectangle 44"/>
            <p:cNvSpPr>
              <a:spLocks noChangeArrowheads="1"/>
            </p:cNvSpPr>
            <p:nvPr/>
          </p:nvSpPr>
          <p:spPr bwMode="auto">
            <a:xfrm>
              <a:off x="598488" y="2587625"/>
              <a:ext cx="142668"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HIGH </a:t>
              </a:r>
              <a:endParaRPr lang="en-US" dirty="0">
                <a:solidFill>
                  <a:schemeClr val="bg1"/>
                </a:solidFill>
              </a:endParaRPr>
            </a:p>
          </p:txBody>
        </p:sp>
        <p:sp>
          <p:nvSpPr>
            <p:cNvPr id="47" name="Rectangle 45"/>
            <p:cNvSpPr>
              <a:spLocks noChangeArrowheads="1"/>
            </p:cNvSpPr>
            <p:nvPr/>
          </p:nvSpPr>
          <p:spPr bwMode="auto">
            <a:xfrm>
              <a:off x="1463675" y="4264025"/>
              <a:ext cx="142668"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HIGH </a:t>
              </a:r>
              <a:endParaRPr lang="en-US" dirty="0">
                <a:solidFill>
                  <a:schemeClr val="bg1"/>
                </a:solidFill>
              </a:endParaRPr>
            </a:p>
          </p:txBody>
        </p:sp>
        <p:sp>
          <p:nvSpPr>
            <p:cNvPr id="48" name="Rectangle 46"/>
            <p:cNvSpPr>
              <a:spLocks noChangeArrowheads="1"/>
            </p:cNvSpPr>
            <p:nvPr/>
          </p:nvSpPr>
          <p:spPr bwMode="auto">
            <a:xfrm>
              <a:off x="2120900" y="6324600"/>
              <a:ext cx="609141"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HIGH MIXEDHIGH MIXED</a:t>
              </a:r>
              <a:endParaRPr lang="en-US" dirty="0">
                <a:solidFill>
                  <a:schemeClr val="bg1"/>
                </a:solidFill>
              </a:endParaRPr>
            </a:p>
          </p:txBody>
        </p:sp>
      </p:grpSp>
      <p:sp>
        <p:nvSpPr>
          <p:cNvPr id="49" name="TextBox 48"/>
          <p:cNvSpPr txBox="1"/>
          <p:nvPr/>
        </p:nvSpPr>
        <p:spPr>
          <a:xfrm>
            <a:off x="533400" y="1611868"/>
            <a:ext cx="1846083" cy="369332"/>
          </a:xfrm>
          <a:prstGeom prst="rect">
            <a:avLst/>
          </a:prstGeom>
          <a:solidFill>
            <a:schemeClr val="accent1">
              <a:alpha val="40000"/>
            </a:schemeClr>
          </a:solidFill>
          <a:scene3d>
            <a:camera prst="orthographicFront"/>
            <a:lightRig rig="threePt" dir="t"/>
          </a:scene3d>
          <a:sp3d>
            <a:bevelT/>
          </a:sp3d>
        </p:spPr>
        <p:txBody>
          <a:bodyPr wrap="none" rtlCol="0">
            <a:spAutoFit/>
          </a:bodyPr>
          <a:lstStyle/>
          <a:p>
            <a:r>
              <a:rPr lang="en-US" dirty="0">
                <a:solidFill>
                  <a:schemeClr val="bg1"/>
                </a:solidFill>
                <a:latin typeface="Garamond" pitchFamily="18" charset="0"/>
              </a:rPr>
              <a:t>Bootstrap Sample</a:t>
            </a:r>
          </a:p>
        </p:txBody>
      </p:sp>
      <p:sp>
        <p:nvSpPr>
          <p:cNvPr id="50" name="Down Arrow 49"/>
          <p:cNvSpPr/>
          <p:nvPr/>
        </p:nvSpPr>
        <p:spPr>
          <a:xfrm>
            <a:off x="1371600" y="2057400"/>
            <a:ext cx="228600" cy="304800"/>
          </a:xfrm>
          <a:prstGeom prst="downArrow">
            <a:avLst/>
          </a:prstGeom>
          <a:solidFill>
            <a:schemeClr val="bg1"/>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p:cNvSpPr txBox="1"/>
          <p:nvPr/>
        </p:nvSpPr>
        <p:spPr>
          <a:xfrm>
            <a:off x="1676400" y="5105400"/>
            <a:ext cx="1624163" cy="369332"/>
          </a:xfrm>
          <a:prstGeom prst="rect">
            <a:avLst/>
          </a:prstGeom>
          <a:solidFill>
            <a:schemeClr val="accent1">
              <a:alpha val="40000"/>
            </a:schemeClr>
          </a:solidFill>
          <a:scene3d>
            <a:camera prst="orthographicFront"/>
            <a:lightRig rig="threePt" dir="t"/>
          </a:scene3d>
          <a:sp3d>
            <a:bevelT/>
          </a:sp3d>
        </p:spPr>
        <p:txBody>
          <a:bodyPr wrap="none" rtlCol="0">
            <a:spAutoFit/>
          </a:bodyPr>
          <a:lstStyle/>
          <a:p>
            <a:r>
              <a:rPr lang="en-US" dirty="0">
                <a:solidFill>
                  <a:schemeClr val="bg1"/>
                </a:solidFill>
                <a:latin typeface="Garamond" pitchFamily="18" charset="0"/>
              </a:rPr>
              <a:t>Predict to OOB</a:t>
            </a:r>
          </a:p>
        </p:txBody>
      </p:sp>
      <p:sp>
        <p:nvSpPr>
          <p:cNvPr id="52" name="TextBox 51"/>
          <p:cNvSpPr txBox="1"/>
          <p:nvPr/>
        </p:nvSpPr>
        <p:spPr>
          <a:xfrm>
            <a:off x="1676400" y="5955268"/>
            <a:ext cx="1649169" cy="369332"/>
          </a:xfrm>
          <a:prstGeom prst="rect">
            <a:avLst/>
          </a:prstGeom>
          <a:solidFill>
            <a:schemeClr val="accent1">
              <a:alpha val="40000"/>
            </a:schemeClr>
          </a:solidFill>
          <a:scene3d>
            <a:camera prst="orthographicFront"/>
            <a:lightRig rig="threePt" dir="t"/>
          </a:scene3d>
          <a:sp3d>
            <a:bevelT/>
          </a:sp3d>
        </p:spPr>
        <p:txBody>
          <a:bodyPr wrap="none" rtlCol="0">
            <a:spAutoFit/>
          </a:bodyPr>
          <a:lstStyle/>
          <a:p>
            <a:r>
              <a:rPr lang="en-US" dirty="0">
                <a:solidFill>
                  <a:schemeClr val="bg1"/>
                </a:solidFill>
                <a:latin typeface="Garamond" pitchFamily="18" charset="0"/>
              </a:rPr>
              <a:t>Minimized error</a:t>
            </a:r>
          </a:p>
        </p:txBody>
      </p:sp>
      <p:sp>
        <p:nvSpPr>
          <p:cNvPr id="53" name="Down Arrow 52"/>
          <p:cNvSpPr/>
          <p:nvPr/>
        </p:nvSpPr>
        <p:spPr>
          <a:xfrm>
            <a:off x="2362200" y="4724400"/>
            <a:ext cx="228600" cy="304800"/>
          </a:xfrm>
          <a:prstGeom prst="downArrow">
            <a:avLst/>
          </a:prstGeom>
          <a:solidFill>
            <a:schemeClr val="bg1"/>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Down Arrow 53"/>
          <p:cNvSpPr/>
          <p:nvPr/>
        </p:nvSpPr>
        <p:spPr>
          <a:xfrm>
            <a:off x="2362200" y="5562600"/>
            <a:ext cx="228600" cy="304800"/>
          </a:xfrm>
          <a:prstGeom prst="downArrow">
            <a:avLst/>
          </a:prstGeom>
          <a:solidFill>
            <a:schemeClr val="bg1"/>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p:cNvSpPr txBox="1"/>
          <p:nvPr/>
        </p:nvSpPr>
        <p:spPr>
          <a:xfrm>
            <a:off x="6175488" y="2286000"/>
            <a:ext cx="1596912" cy="369332"/>
          </a:xfrm>
          <a:prstGeom prst="rect">
            <a:avLst/>
          </a:prstGeom>
          <a:solidFill>
            <a:schemeClr val="accent1">
              <a:alpha val="40000"/>
            </a:schemeClr>
          </a:solidFill>
          <a:scene3d>
            <a:camera prst="orthographicFront"/>
            <a:lightRig rig="threePt" dir="t"/>
          </a:scene3d>
          <a:sp3d>
            <a:bevelT/>
          </a:sp3d>
        </p:spPr>
        <p:txBody>
          <a:bodyPr wrap="none" rtlCol="0">
            <a:spAutoFit/>
          </a:bodyPr>
          <a:lstStyle/>
          <a:p>
            <a:r>
              <a:rPr lang="en-US" dirty="0">
                <a:solidFill>
                  <a:schemeClr val="bg1"/>
                </a:solidFill>
                <a:latin typeface="Garamond" pitchFamily="18" charset="0"/>
              </a:rPr>
              <a:t>Model selection</a:t>
            </a:r>
          </a:p>
        </p:txBody>
      </p:sp>
      <p:sp>
        <p:nvSpPr>
          <p:cNvPr id="56" name="Right Arrow 55"/>
          <p:cNvSpPr/>
          <p:nvPr/>
        </p:nvSpPr>
        <p:spPr>
          <a:xfrm>
            <a:off x="3657600" y="5943600"/>
            <a:ext cx="1066800" cy="304800"/>
          </a:xfrm>
          <a:prstGeom prst="rightArrow">
            <a:avLst/>
          </a:prstGeom>
          <a:solidFill>
            <a:schemeClr val="bg1"/>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Curved Right Arrow 58"/>
          <p:cNvSpPr/>
          <p:nvPr/>
        </p:nvSpPr>
        <p:spPr>
          <a:xfrm rot="10519508">
            <a:off x="3358564" y="1524010"/>
            <a:ext cx="990600" cy="3921673"/>
          </a:xfrm>
          <a:prstGeom prst="curvedRightArrow">
            <a:avLst/>
          </a:prstGeom>
          <a:solidFill>
            <a:schemeClr val="bg1"/>
          </a:solidFill>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0" name="TextBox 59"/>
          <p:cNvSpPr txBox="1"/>
          <p:nvPr/>
        </p:nvSpPr>
        <p:spPr>
          <a:xfrm rot="3903541">
            <a:off x="3857093" y="2133600"/>
            <a:ext cx="819455" cy="338554"/>
          </a:xfrm>
          <a:prstGeom prst="rect">
            <a:avLst/>
          </a:prstGeom>
          <a:noFill/>
        </p:spPr>
        <p:txBody>
          <a:bodyPr wrap="none" rtlCol="0">
            <a:spAutoFit/>
          </a:bodyPr>
          <a:lstStyle/>
          <a:p>
            <a:r>
              <a:rPr lang="en-US" sz="1600" b="1" dirty="0">
                <a:solidFill>
                  <a:schemeClr val="bg1"/>
                </a:solidFill>
                <a:latin typeface="Garamond" pitchFamily="18" charset="0"/>
              </a:rPr>
              <a:t>n=5000</a:t>
            </a:r>
          </a:p>
        </p:txBody>
      </p:sp>
      <p:sp>
        <p:nvSpPr>
          <p:cNvPr id="62" name="Rectangle 3"/>
          <p:cNvSpPr txBox="1">
            <a:spLocks noChangeArrowheads="1"/>
          </p:cNvSpPr>
          <p:nvPr/>
        </p:nvSpPr>
        <p:spPr>
          <a:xfrm>
            <a:off x="4724400" y="457200"/>
            <a:ext cx="4038600" cy="1154668"/>
          </a:xfrm>
          <a:prstGeom prst="rect">
            <a:avLst/>
          </a:prstGeom>
          <a:noFill/>
          <a:ln/>
        </p:spPr>
        <p:txBody>
          <a:bodyPr>
            <a:noAutofit/>
          </a:bodyPr>
          <a:lstStyle/>
          <a:p>
            <a:pPr marL="342900" marR="0" lvl="0" indent="-342900" algn="l" defTabSz="914400" rtl="0" eaLnBrk="1" fontAlgn="auto" latinLnBrk="0" hangingPunct="1">
              <a:lnSpc>
                <a:spcPct val="90000"/>
              </a:lnSpc>
              <a:spcBef>
                <a:spcPct val="20000"/>
              </a:spcBef>
              <a:spcAft>
                <a:spcPts val="0"/>
              </a:spcAft>
              <a:buClr>
                <a:schemeClr val="bg1"/>
              </a:buClr>
              <a:buSzPct val="55000"/>
              <a:buFont typeface="Wingdings" pitchFamily="2" charset="2"/>
              <a:buChar char="l"/>
              <a:tabLst/>
              <a:defRPr/>
            </a:pPr>
            <a:endParaRPr kumimoji="0" lang="en-US" sz="400"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Times New Roman" pitchFamily="18" charset="0"/>
              <a:ea typeface="+mn-ea"/>
              <a:cs typeface="+mn-cs"/>
            </a:endParaRPr>
          </a:p>
          <a:p>
            <a:pPr marR="0" lvl="0" algn="l" defTabSz="914400" rtl="0" eaLnBrk="1" fontAlgn="auto" latinLnBrk="0" hangingPunct="1">
              <a:lnSpc>
                <a:spcPct val="90000"/>
              </a:lnSpc>
              <a:spcBef>
                <a:spcPct val="20000"/>
              </a:spcBef>
              <a:spcAft>
                <a:spcPts val="0"/>
              </a:spcAft>
              <a:buClr>
                <a:schemeClr val="bg1"/>
              </a:buClr>
              <a:buSzPct val="55000"/>
              <a:tabLst/>
              <a:defRPr/>
            </a:pPr>
            <a:r>
              <a:rPr kumimoji="0" lang="en-US" sz="2400"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Times New Roman" pitchFamily="18" charset="0"/>
                <a:ea typeface="+mn-ea"/>
                <a:cs typeface="+mn-cs"/>
              </a:rPr>
              <a:t>Test percentiles of</a:t>
            </a:r>
            <a:r>
              <a:rPr kumimoji="0" lang="en-US" sz="2400" b="1" i="0" u="none" strike="noStrike" kern="1200" cap="none" spc="150" normalizeH="0" noProof="0" dirty="0">
                <a:ln w="11430"/>
                <a:solidFill>
                  <a:srgbClr val="F8F8F8"/>
                </a:solidFill>
                <a:effectLst>
                  <a:outerShdw blurRad="25400" algn="tl" rotWithShape="0">
                    <a:srgbClr val="000000">
                      <a:alpha val="43000"/>
                    </a:srgbClr>
                  </a:outerShdw>
                </a:effectLst>
                <a:uLnTx/>
                <a:uFillTx/>
                <a:latin typeface="Times New Roman" pitchFamily="18" charset="0"/>
                <a:ea typeface="+mn-ea"/>
                <a:cs typeface="+mn-cs"/>
              </a:rPr>
              <a:t> </a:t>
            </a:r>
            <a:r>
              <a:rPr kumimoji="0" lang="en-US" sz="2400"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Times New Roman" pitchFamily="18" charset="0"/>
                <a:ea typeface="+mn-ea"/>
                <a:cs typeface="+mn-cs"/>
              </a:rPr>
              <a:t>scaled variable</a:t>
            </a:r>
            <a:r>
              <a:rPr kumimoji="0" lang="en-US" sz="2400" b="1" i="0" u="none" strike="noStrike" kern="1200" cap="none" spc="150" normalizeH="0" noProof="0" dirty="0">
                <a:ln w="11430"/>
                <a:solidFill>
                  <a:srgbClr val="F8F8F8"/>
                </a:solidFill>
                <a:effectLst>
                  <a:outerShdw blurRad="25400" algn="tl" rotWithShape="0">
                    <a:srgbClr val="000000">
                      <a:alpha val="43000"/>
                    </a:srgbClr>
                  </a:outerShdw>
                </a:effectLst>
                <a:uLnTx/>
                <a:uFillTx/>
                <a:latin typeface="Times New Roman" pitchFamily="18" charset="0"/>
                <a:ea typeface="+mn-ea"/>
                <a:cs typeface="+mn-cs"/>
              </a:rPr>
              <a:t> </a:t>
            </a:r>
            <a:r>
              <a:rPr kumimoji="0" lang="en-US" sz="2400"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Times New Roman" pitchFamily="18" charset="0"/>
                <a:ea typeface="+mn-ea"/>
                <a:cs typeface="+mn-cs"/>
              </a:rPr>
              <a:t>importance</a:t>
            </a:r>
          </a:p>
        </p:txBody>
      </p:sp>
      <p:sp>
        <p:nvSpPr>
          <p:cNvPr id="57" name="TextBox 56"/>
          <p:cNvSpPr txBox="1"/>
          <p:nvPr/>
        </p:nvSpPr>
        <p:spPr>
          <a:xfrm>
            <a:off x="2139989" y="849868"/>
            <a:ext cx="2051011" cy="369332"/>
          </a:xfrm>
          <a:prstGeom prst="rect">
            <a:avLst/>
          </a:prstGeom>
          <a:solidFill>
            <a:schemeClr val="accent1">
              <a:alpha val="40000"/>
            </a:schemeClr>
          </a:solidFill>
          <a:scene3d>
            <a:camera prst="orthographicFront"/>
            <a:lightRig rig="threePt" dir="t"/>
          </a:scene3d>
          <a:sp3d>
            <a:bevelT/>
          </a:sp3d>
        </p:spPr>
        <p:txBody>
          <a:bodyPr wrap="none" rtlCol="0">
            <a:spAutoFit/>
          </a:bodyPr>
          <a:lstStyle/>
          <a:p>
            <a:r>
              <a:rPr lang="en-US" dirty="0">
                <a:solidFill>
                  <a:schemeClr val="bg1"/>
                </a:solidFill>
                <a:latin typeface="Garamond" pitchFamily="18" charset="0"/>
              </a:rPr>
              <a:t>Permutated variables</a:t>
            </a:r>
          </a:p>
        </p:txBody>
      </p:sp>
    </p:spTree>
  </p:cSld>
  <p:clrMapOvr>
    <a:masterClrMapping/>
  </p:clrMapOvr>
  <p:transition spd="med">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849438" y="304800"/>
            <a:ext cx="4094162" cy="4572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rmAutofit fontScale="77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Garamond" pitchFamily="18" charset="0"/>
                <a:ea typeface="+mj-ea"/>
                <a:cs typeface="+mj-cs"/>
              </a:rPr>
              <a:t>Partial Plots – Statistical Margin</a:t>
            </a:r>
          </a:p>
        </p:txBody>
      </p:sp>
      <p:sp>
        <p:nvSpPr>
          <p:cNvPr id="9" name="TextBox 8"/>
          <p:cNvSpPr txBox="1"/>
          <p:nvPr/>
        </p:nvSpPr>
        <p:spPr>
          <a:xfrm>
            <a:off x="2096221" y="5715000"/>
            <a:ext cx="5008807" cy="523220"/>
          </a:xfrm>
          <a:prstGeom prst="rect">
            <a:avLst/>
          </a:prstGeom>
          <a:solidFill>
            <a:schemeClr val="tx2">
              <a:alpha val="70000"/>
            </a:schemeClr>
          </a:solidFill>
          <a:scene3d>
            <a:camera prst="orthographicFront"/>
            <a:lightRig rig="threePt" dir="t"/>
          </a:scene3d>
          <a:sp3d>
            <a:bevelT/>
          </a:sp3d>
        </p:spPr>
        <p:txBody>
          <a:bodyPr wrap="none" rtlCol="0">
            <a:spAutoFit/>
          </a:bodyPr>
          <a:lstStyle/>
          <a:p>
            <a:pPr algn="ctr"/>
            <a:r>
              <a:rPr lang="en-US" sz="2800" dirty="0">
                <a:solidFill>
                  <a:schemeClr val="bg1"/>
                </a:solidFill>
                <a:latin typeface="Garamond" pitchFamily="18" charset="0"/>
              </a:rPr>
              <a:t>Functional Statistical Relationships</a:t>
            </a:r>
          </a:p>
        </p:txBody>
      </p:sp>
      <p:pic>
        <p:nvPicPr>
          <p:cNvPr id="32770" name="Picture 2"/>
          <p:cNvPicPr>
            <a:picLocks noChangeAspect="1" noChangeArrowheads="1"/>
          </p:cNvPicPr>
          <p:nvPr/>
        </p:nvPicPr>
        <p:blipFill>
          <a:blip r:embed="rId2" cstate="print"/>
          <a:srcRect/>
          <a:stretch>
            <a:fillRect/>
          </a:stretch>
        </p:blipFill>
        <p:spPr bwMode="auto">
          <a:xfrm>
            <a:off x="381000" y="1373356"/>
            <a:ext cx="4094629" cy="4083192"/>
          </a:xfrm>
          <a:prstGeom prst="rect">
            <a:avLst/>
          </a:prstGeom>
          <a:noFill/>
          <a:ln w="9525">
            <a:noFill/>
            <a:miter lim="800000"/>
            <a:headEnd/>
            <a:tailEnd/>
          </a:ln>
          <a:scene3d>
            <a:camera prst="orthographicFront"/>
            <a:lightRig rig="threePt" dir="t"/>
          </a:scene3d>
          <a:sp3d>
            <a:bevelT/>
          </a:sp3d>
        </p:spPr>
      </p:pic>
      <p:pic>
        <p:nvPicPr>
          <p:cNvPr id="32771" name="Picture 3"/>
          <p:cNvPicPr>
            <a:picLocks noChangeAspect="1" noChangeArrowheads="1"/>
          </p:cNvPicPr>
          <p:nvPr/>
        </p:nvPicPr>
        <p:blipFill>
          <a:blip r:embed="rId3" cstate="print"/>
          <a:srcRect/>
          <a:stretch>
            <a:fillRect/>
          </a:stretch>
        </p:blipFill>
        <p:spPr bwMode="auto">
          <a:xfrm>
            <a:off x="4724400" y="1371600"/>
            <a:ext cx="4114800" cy="4114800"/>
          </a:xfrm>
          <a:prstGeom prst="rect">
            <a:avLst/>
          </a:prstGeom>
          <a:noFill/>
          <a:ln w="9525">
            <a:noFill/>
            <a:miter lim="800000"/>
            <a:headEnd/>
            <a:tailEnd/>
          </a:ln>
          <a:scene3d>
            <a:camera prst="orthographicFront"/>
            <a:lightRig rig="threePt" dir="t"/>
          </a:scene3d>
          <a:sp3d>
            <a:bevelT/>
          </a:sp3d>
        </p:spPr>
      </p:pic>
    </p:spTree>
    <p:extLst>
      <p:ext uri="{BB962C8B-B14F-4D97-AF65-F5344CB8AC3E}">
        <p14:creationId xmlns:p14="http://schemas.microsoft.com/office/powerpoint/2010/main" val="2778187045"/>
      </p:ext>
    </p:extLst>
  </p:cSld>
  <p:clrMapOvr>
    <a:masterClrMapping/>
  </p:clrMapOvr>
  <p:transition spd="med">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828800" y="457200"/>
            <a:ext cx="4876800" cy="457200"/>
          </a:xfrm>
          <a:solidFill>
            <a:schemeClr val="accent5">
              <a:lumMod val="40000"/>
              <a:lumOff val="60000"/>
              <a:alpha val="40000"/>
            </a:schemeClr>
          </a:solidFill>
          <a:scene3d>
            <a:camera prst="orthographicFront"/>
            <a:lightRig rig="threePt" dir="t"/>
          </a:scene3d>
          <a:sp3d>
            <a:bevelT/>
          </a:sp3d>
        </p:spPr>
        <p:txBody>
          <a:bodyPr>
            <a:noAutofit/>
          </a:bodyPr>
          <a:lstStyle/>
          <a:p>
            <a:r>
              <a:rPr lang="en-US" sz="2800" dirty="0">
                <a:solidFill>
                  <a:schemeClr val="bg1"/>
                </a:solidFill>
                <a:effectLst>
                  <a:outerShdw blurRad="38100" dist="38100" dir="2700000" algn="tl">
                    <a:srgbClr val="000000">
                      <a:alpha val="43137"/>
                    </a:srgbClr>
                  </a:outerShdw>
                </a:effectLst>
                <a:latin typeface="Garamond" pitchFamily="18" charset="0"/>
              </a:rPr>
              <a:t>RF with Presence-Only Data</a:t>
            </a:r>
          </a:p>
        </p:txBody>
      </p:sp>
      <p:sp>
        <p:nvSpPr>
          <p:cNvPr id="3" name="TextBox 2"/>
          <p:cNvSpPr txBox="1"/>
          <p:nvPr/>
        </p:nvSpPr>
        <p:spPr>
          <a:xfrm>
            <a:off x="2133600" y="1295400"/>
            <a:ext cx="6629400" cy="5029200"/>
          </a:xfrm>
          <a:prstGeom prst="rect">
            <a:avLst/>
          </a:prstGeom>
          <a:noFill/>
        </p:spPr>
        <p:txBody>
          <a:bodyPr wrap="square" rtlCol="0">
            <a:noAutofit/>
          </a:bodyPr>
          <a:lstStyle/>
          <a:p>
            <a:r>
              <a:rPr lang="en-US" sz="3000" dirty="0">
                <a:solidFill>
                  <a:schemeClr val="bg1"/>
                </a:solidFill>
                <a:latin typeface="Times New Roman" pitchFamily="18" charset="0"/>
                <a:cs typeface="Times New Roman" pitchFamily="18" charset="0"/>
              </a:rPr>
              <a:t>Presence/Absence data</a:t>
            </a:r>
          </a:p>
          <a:p>
            <a:endParaRPr lang="en-US" sz="1000" dirty="0">
              <a:solidFill>
                <a:schemeClr val="bg1"/>
              </a:solidFill>
              <a:latin typeface="Times New Roman" pitchFamily="18" charset="0"/>
              <a:cs typeface="Times New Roman" pitchFamily="18" charset="0"/>
            </a:endParaRPr>
          </a:p>
          <a:p>
            <a:pPr lvl="1">
              <a:buFont typeface="Arial" pitchFamily="34" charset="0"/>
              <a:buChar char="•"/>
            </a:pPr>
            <a:r>
              <a:rPr lang="en-US" sz="2400" dirty="0">
                <a:solidFill>
                  <a:schemeClr val="bg1"/>
                </a:solidFill>
                <a:latin typeface="Times New Roman" pitchFamily="18" charset="0"/>
                <a:cs typeface="Times New Roman" pitchFamily="18" charset="0"/>
              </a:rPr>
              <a:t>  Result of better sample design</a:t>
            </a:r>
          </a:p>
          <a:p>
            <a:pPr lvl="1">
              <a:buFont typeface="Arial" pitchFamily="34" charset="0"/>
              <a:buChar char="•"/>
            </a:pPr>
            <a:endParaRPr lang="en-US" sz="1200" dirty="0">
              <a:solidFill>
                <a:schemeClr val="bg1"/>
              </a:solidFill>
              <a:latin typeface="Times New Roman" pitchFamily="18" charset="0"/>
              <a:cs typeface="Times New Roman" pitchFamily="18" charset="0"/>
            </a:endParaRPr>
          </a:p>
          <a:p>
            <a:pPr lvl="1">
              <a:buFont typeface="Arial" pitchFamily="34" charset="0"/>
              <a:buChar char="•"/>
            </a:pPr>
            <a:r>
              <a:rPr lang="en-US" sz="2400" dirty="0">
                <a:solidFill>
                  <a:schemeClr val="bg1"/>
                </a:solidFill>
                <a:latin typeface="Times New Roman" pitchFamily="18" charset="0"/>
                <a:cs typeface="Times New Roman" pitchFamily="18" charset="0"/>
              </a:rPr>
              <a:t>  Can account for competition</a:t>
            </a:r>
          </a:p>
          <a:p>
            <a:pPr lvl="1">
              <a:buFont typeface="Arial" pitchFamily="34" charset="0"/>
              <a:buChar char="•"/>
            </a:pPr>
            <a:endParaRPr lang="en-US" sz="1200" dirty="0">
              <a:solidFill>
                <a:schemeClr val="bg1"/>
              </a:solidFill>
              <a:latin typeface="Times New Roman" pitchFamily="18" charset="0"/>
              <a:cs typeface="Times New Roman" pitchFamily="18" charset="0"/>
            </a:endParaRPr>
          </a:p>
          <a:p>
            <a:pPr lvl="1">
              <a:buFont typeface="Arial" pitchFamily="34" charset="0"/>
              <a:buChar char="•"/>
            </a:pPr>
            <a:r>
              <a:rPr lang="en-US" sz="2400" dirty="0">
                <a:solidFill>
                  <a:schemeClr val="bg1"/>
                </a:solidFill>
                <a:latin typeface="Times New Roman" pitchFamily="18" charset="0"/>
                <a:cs typeface="Times New Roman" pitchFamily="18" charset="0"/>
              </a:rPr>
              <a:t>  More model options</a:t>
            </a:r>
          </a:p>
          <a:p>
            <a:pPr lvl="1"/>
            <a:endParaRPr lang="en-US" sz="2400" dirty="0">
              <a:solidFill>
                <a:schemeClr val="bg1"/>
              </a:solidFill>
              <a:latin typeface="Times New Roman" pitchFamily="18" charset="0"/>
              <a:cs typeface="Times New Roman" pitchFamily="18" charset="0"/>
            </a:endParaRPr>
          </a:p>
          <a:p>
            <a:r>
              <a:rPr lang="en-US" sz="3000" dirty="0">
                <a:solidFill>
                  <a:schemeClr val="bg1"/>
                </a:solidFill>
                <a:latin typeface="Times New Roman" pitchFamily="18" charset="0"/>
                <a:cs typeface="Times New Roman" pitchFamily="18" charset="0"/>
              </a:rPr>
              <a:t>Presence-only data</a:t>
            </a:r>
          </a:p>
          <a:p>
            <a:endParaRPr lang="en-US" sz="1000" dirty="0">
              <a:solidFill>
                <a:schemeClr val="bg1"/>
              </a:solidFill>
              <a:latin typeface="Times New Roman" pitchFamily="18" charset="0"/>
              <a:cs typeface="Times New Roman" pitchFamily="18" charset="0"/>
            </a:endParaRPr>
          </a:p>
          <a:p>
            <a:pPr lvl="1">
              <a:buFont typeface="Arial" pitchFamily="34" charset="0"/>
              <a:buChar char="•"/>
            </a:pPr>
            <a:r>
              <a:rPr lang="en-US" sz="2400" dirty="0">
                <a:solidFill>
                  <a:schemeClr val="bg1"/>
                </a:solidFill>
                <a:latin typeface="Times New Roman" pitchFamily="18" charset="0"/>
                <a:cs typeface="Times New Roman" pitchFamily="18" charset="0"/>
              </a:rPr>
              <a:t>  What is presence-only data</a:t>
            </a:r>
          </a:p>
          <a:p>
            <a:pPr lvl="1">
              <a:buFont typeface="Arial" pitchFamily="34" charset="0"/>
              <a:buChar char="•"/>
            </a:pPr>
            <a:endParaRPr lang="en-US" sz="1200" dirty="0">
              <a:solidFill>
                <a:schemeClr val="bg1"/>
              </a:solidFill>
              <a:latin typeface="Times New Roman" pitchFamily="18" charset="0"/>
              <a:cs typeface="Times New Roman" pitchFamily="18" charset="0"/>
            </a:endParaRPr>
          </a:p>
          <a:p>
            <a:pPr lvl="1">
              <a:buFont typeface="Arial" pitchFamily="34" charset="0"/>
              <a:buChar char="•"/>
            </a:pPr>
            <a:r>
              <a:rPr lang="en-US" sz="2400" dirty="0">
                <a:solidFill>
                  <a:schemeClr val="bg1"/>
                </a:solidFill>
                <a:latin typeface="Times New Roman" pitchFamily="18" charset="0"/>
                <a:cs typeface="Times New Roman" pitchFamily="18" charset="0"/>
              </a:rPr>
              <a:t>  Model fallacy</a:t>
            </a:r>
          </a:p>
          <a:p>
            <a:pPr lvl="1">
              <a:buFont typeface="Arial" pitchFamily="34" charset="0"/>
              <a:buChar char="•"/>
            </a:pPr>
            <a:endParaRPr lang="en-US" sz="1200" dirty="0">
              <a:solidFill>
                <a:schemeClr val="bg1"/>
              </a:solidFill>
              <a:latin typeface="Times New Roman" pitchFamily="18" charset="0"/>
              <a:cs typeface="Times New Roman" pitchFamily="18" charset="0"/>
            </a:endParaRPr>
          </a:p>
          <a:p>
            <a:pPr lvl="1">
              <a:buFont typeface="Arial" pitchFamily="34" charset="0"/>
              <a:buChar char="•"/>
            </a:pPr>
            <a:r>
              <a:rPr lang="en-US" sz="2400" dirty="0">
                <a:solidFill>
                  <a:schemeClr val="bg1"/>
                </a:solidFill>
                <a:latin typeface="Times New Roman" pitchFamily="18" charset="0"/>
                <a:cs typeface="Times New Roman" pitchFamily="18" charset="0"/>
              </a:rPr>
              <a:t>  Opportunistic (data tends to be biased)</a:t>
            </a:r>
          </a:p>
          <a:p>
            <a:pPr lvl="1">
              <a:buFont typeface="Arial" pitchFamily="34" charset="0"/>
              <a:buChar char="•"/>
            </a:pPr>
            <a:endParaRPr lang="en-US" sz="1200" dirty="0">
              <a:solidFill>
                <a:schemeClr val="bg1"/>
              </a:solidFill>
              <a:latin typeface="Times New Roman" pitchFamily="18" charset="0"/>
              <a:cs typeface="Times New Roman" pitchFamily="18" charset="0"/>
            </a:endParaRPr>
          </a:p>
          <a:p>
            <a:pPr lvl="1">
              <a:buFont typeface="Arial" pitchFamily="34" charset="0"/>
              <a:buChar char="•"/>
            </a:pPr>
            <a:r>
              <a:rPr lang="en-US" sz="2400" dirty="0">
                <a:solidFill>
                  <a:schemeClr val="bg1"/>
                </a:solidFill>
                <a:latin typeface="Times New Roman" pitchFamily="18" charset="0"/>
                <a:cs typeface="Times New Roman" pitchFamily="18" charset="0"/>
              </a:rPr>
              <a:t>  Few model options</a:t>
            </a:r>
          </a:p>
          <a:p>
            <a:pPr>
              <a:buFontTx/>
              <a:buChar char="-"/>
            </a:pPr>
            <a:endParaRPr lang="en-US" dirty="0">
              <a:solidFill>
                <a:schemeClr val="bg1"/>
              </a:solidFill>
              <a:latin typeface="Times New Roman" pitchFamily="18" charset="0"/>
              <a:cs typeface="Times New Roman" pitchFamily="18" charset="0"/>
            </a:endParaRPr>
          </a:p>
          <a:p>
            <a:pPr lvl="1">
              <a:buFont typeface="Arial" pitchFamily="34" charset="0"/>
              <a:buChar char="•"/>
            </a:pPr>
            <a:endParaRPr lang="en-US" sz="12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950248322"/>
      </p:ext>
    </p:extLst>
  </p:cSld>
  <p:clrMapOvr>
    <a:masterClrMapping/>
  </p:clrMapOvr>
  <p:transition spd="med">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828800" y="457200"/>
            <a:ext cx="5181600" cy="457200"/>
          </a:xfrm>
          <a:solidFill>
            <a:schemeClr val="accent5">
              <a:lumMod val="40000"/>
              <a:lumOff val="60000"/>
              <a:alpha val="40000"/>
            </a:schemeClr>
          </a:solidFill>
          <a:scene3d>
            <a:camera prst="orthographicFront"/>
            <a:lightRig rig="threePt" dir="t"/>
          </a:scene3d>
          <a:sp3d>
            <a:bevelT/>
          </a:sp3d>
        </p:spPr>
        <p:txBody>
          <a:bodyPr>
            <a:noAutofit/>
          </a:bodyPr>
          <a:lstStyle/>
          <a:p>
            <a:r>
              <a:rPr lang="en-US" sz="2800" dirty="0" err="1">
                <a:solidFill>
                  <a:schemeClr val="bg1"/>
                </a:solidFill>
                <a:effectLst>
                  <a:outerShdw blurRad="38100" dist="38100" dir="2700000" algn="tl">
                    <a:srgbClr val="000000">
                      <a:alpha val="43137"/>
                    </a:srgbClr>
                  </a:outerShdw>
                </a:effectLst>
                <a:latin typeface="Garamond" pitchFamily="18" charset="0"/>
              </a:rPr>
              <a:t>Nonparametrics</a:t>
            </a:r>
            <a:r>
              <a:rPr lang="en-US" sz="2800" dirty="0">
                <a:solidFill>
                  <a:schemeClr val="bg1"/>
                </a:solidFill>
                <a:effectLst>
                  <a:outerShdw blurRad="38100" dist="38100" dir="2700000" algn="tl">
                    <a:srgbClr val="000000">
                      <a:alpha val="43137"/>
                    </a:srgbClr>
                  </a:outerShdw>
                </a:effectLst>
                <a:latin typeface="Garamond" pitchFamily="18" charset="0"/>
              </a:rPr>
              <a:t> - Disadvantages</a:t>
            </a:r>
          </a:p>
        </p:txBody>
      </p:sp>
      <p:sp>
        <p:nvSpPr>
          <p:cNvPr id="3" name="TextBox 2"/>
          <p:cNvSpPr txBox="1"/>
          <p:nvPr/>
        </p:nvSpPr>
        <p:spPr>
          <a:xfrm>
            <a:off x="1981200" y="1371600"/>
            <a:ext cx="6629400" cy="4724400"/>
          </a:xfrm>
          <a:prstGeom prst="rect">
            <a:avLst/>
          </a:prstGeom>
          <a:noFill/>
        </p:spPr>
        <p:txBody>
          <a:bodyPr wrap="square" rtlCol="0">
            <a:noAutofit/>
          </a:bodyPr>
          <a:lstStyle/>
          <a:p>
            <a:r>
              <a:rPr lang="en-US" sz="3200" b="1" dirty="0">
                <a:solidFill>
                  <a:schemeClr val="bg1"/>
                </a:solidFill>
                <a:latin typeface="Times New Roman" pitchFamily="18" charset="0"/>
                <a:cs typeface="Times New Roman" pitchFamily="18" charset="0"/>
              </a:rPr>
              <a:t>Can be difficult to draw inference </a:t>
            </a:r>
            <a:r>
              <a:rPr lang="en-US" sz="3200" dirty="0">
                <a:solidFill>
                  <a:schemeClr val="bg1"/>
                </a:solidFill>
                <a:latin typeface="Times New Roman" pitchFamily="18" charset="0"/>
                <a:cs typeface="Times New Roman" pitchFamily="18" charset="0"/>
              </a:rPr>
              <a:t>- </a:t>
            </a:r>
            <a:r>
              <a:rPr lang="en-US" sz="2400" dirty="0">
                <a:solidFill>
                  <a:schemeClr val="bg1"/>
                </a:solidFill>
                <a:latin typeface="Times New Roman" pitchFamily="18" charset="0"/>
                <a:cs typeface="Times New Roman" pitchFamily="18" charset="0"/>
              </a:rPr>
              <a:t>Because of the “black box” nature of some methods and the complexity of the state space.</a:t>
            </a:r>
          </a:p>
          <a:p>
            <a:endParaRPr lang="en-US" sz="2400" dirty="0">
              <a:solidFill>
                <a:schemeClr val="bg1"/>
              </a:solidFill>
              <a:latin typeface="Times New Roman" pitchFamily="18" charset="0"/>
              <a:cs typeface="Times New Roman" pitchFamily="18" charset="0"/>
            </a:endParaRPr>
          </a:p>
          <a:p>
            <a:r>
              <a:rPr lang="en-US" sz="3200" b="1" dirty="0">
                <a:solidFill>
                  <a:schemeClr val="bg1"/>
                </a:solidFill>
                <a:latin typeface="Times New Roman" pitchFamily="18" charset="0"/>
                <a:cs typeface="Times New Roman" pitchFamily="18" charset="0"/>
              </a:rPr>
              <a:t>No direct spatial process term </a:t>
            </a:r>
            <a:r>
              <a:rPr lang="en-US" sz="2400" dirty="0">
                <a:solidFill>
                  <a:schemeClr val="bg1"/>
                </a:solidFill>
                <a:latin typeface="Times New Roman" pitchFamily="18" charset="0"/>
                <a:cs typeface="Times New Roman" pitchFamily="18" charset="0"/>
              </a:rPr>
              <a:t>- Methods do not allow for incorporating spatial term (e.g., conditional autoregressive, polynomial trend).</a:t>
            </a:r>
          </a:p>
          <a:p>
            <a:endParaRPr lang="en-US" sz="2400" dirty="0">
              <a:solidFill>
                <a:schemeClr val="bg1"/>
              </a:solidFill>
              <a:latin typeface="Times New Roman" pitchFamily="18" charset="0"/>
              <a:cs typeface="Times New Roman" pitchFamily="18" charset="0"/>
            </a:endParaRPr>
          </a:p>
          <a:p>
            <a:r>
              <a:rPr lang="en-US" sz="2400" dirty="0">
                <a:solidFill>
                  <a:schemeClr val="bg1"/>
                </a:solidFill>
                <a:latin typeface="Times New Roman" pitchFamily="18" charset="0"/>
                <a:cs typeface="Times New Roman" pitchFamily="18" charset="0"/>
              </a:rPr>
              <a:t> </a:t>
            </a:r>
            <a:r>
              <a:rPr lang="en-US" sz="3200" b="1" dirty="0">
                <a:solidFill>
                  <a:schemeClr val="bg1"/>
                </a:solidFill>
                <a:latin typeface="Times New Roman" pitchFamily="18" charset="0"/>
                <a:cs typeface="Times New Roman" pitchFamily="18" charset="0"/>
              </a:rPr>
              <a:t>Spurious correlations </a:t>
            </a:r>
            <a:r>
              <a:rPr lang="en-US" sz="2400" dirty="0">
                <a:solidFill>
                  <a:schemeClr val="bg1"/>
                </a:solidFill>
                <a:latin typeface="Times New Roman" pitchFamily="18" charset="0"/>
                <a:cs typeface="Times New Roman" pitchFamily="18" charset="0"/>
              </a:rPr>
              <a:t>- Data mining can lead to selection of variables that have no ecological relevance.  </a:t>
            </a:r>
          </a:p>
          <a:p>
            <a:endParaRPr lang="en-US" sz="2400" dirty="0">
              <a:solidFill>
                <a:schemeClr val="bg1"/>
              </a:solidFill>
              <a:latin typeface="Times New Roman" pitchFamily="18" charset="0"/>
              <a:cs typeface="Times New Roman" pitchFamily="18" charset="0"/>
            </a:endParaRPr>
          </a:p>
          <a:p>
            <a:endParaRPr lang="en-US" sz="2400" dirty="0">
              <a:solidFill>
                <a:schemeClr val="bg1"/>
              </a:solidFill>
              <a:latin typeface="Times New Roman" pitchFamily="18" charset="0"/>
              <a:cs typeface="Times New Roman" pitchFamily="18" charset="0"/>
            </a:endParaRPr>
          </a:p>
          <a:p>
            <a:endParaRPr lang="en-US" sz="24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957030291"/>
      </p:ext>
    </p:extLst>
  </p:cSld>
  <p:clrMapOvr>
    <a:masterClrMapping/>
  </p:clrMapOvr>
  <p:transition spd="med">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828800" y="457200"/>
            <a:ext cx="5562600" cy="457200"/>
          </a:xfrm>
          <a:solidFill>
            <a:schemeClr val="accent5">
              <a:lumMod val="40000"/>
              <a:lumOff val="60000"/>
              <a:alpha val="40000"/>
            </a:schemeClr>
          </a:solidFill>
          <a:scene3d>
            <a:camera prst="orthographicFront"/>
            <a:lightRig rig="threePt" dir="t"/>
          </a:scene3d>
          <a:sp3d>
            <a:bevelT/>
          </a:sp3d>
        </p:spPr>
        <p:txBody>
          <a:bodyPr>
            <a:noAutofit/>
          </a:bodyPr>
          <a:lstStyle/>
          <a:p>
            <a:r>
              <a:rPr lang="en-US" sz="2800" dirty="0">
                <a:solidFill>
                  <a:schemeClr val="bg1"/>
                </a:solidFill>
                <a:effectLst>
                  <a:outerShdw blurRad="38100" dist="38100" dir="2700000" algn="tl">
                    <a:srgbClr val="000000">
                      <a:alpha val="43137"/>
                    </a:srgbClr>
                  </a:outerShdw>
                </a:effectLst>
                <a:latin typeface="Garamond" pitchFamily="18" charset="0"/>
              </a:rPr>
              <a:t>Data issues - Statistical Variability</a:t>
            </a:r>
          </a:p>
        </p:txBody>
      </p:sp>
      <p:pic>
        <p:nvPicPr>
          <p:cNvPr id="4" name="Picture 3" descr="JointDist.jpeg"/>
          <p:cNvPicPr>
            <a:picLocks noChangeAspect="1"/>
          </p:cNvPicPr>
          <p:nvPr/>
        </p:nvPicPr>
        <p:blipFill>
          <a:blip r:embed="rId2" cstate="print"/>
          <a:stretch>
            <a:fillRect/>
          </a:stretch>
        </p:blipFill>
        <p:spPr>
          <a:xfrm>
            <a:off x="457200" y="1295400"/>
            <a:ext cx="5715000" cy="5300202"/>
          </a:xfrm>
          <a:prstGeom prst="rect">
            <a:avLst/>
          </a:prstGeom>
          <a:scene3d>
            <a:camera prst="orthographicFront"/>
            <a:lightRig rig="threePt" dir="t"/>
          </a:scene3d>
          <a:sp3d>
            <a:bevelT/>
          </a:sp3d>
        </p:spPr>
      </p:pic>
      <p:sp>
        <p:nvSpPr>
          <p:cNvPr id="6" name="TextBox 5"/>
          <p:cNvSpPr txBox="1"/>
          <p:nvPr/>
        </p:nvSpPr>
        <p:spPr>
          <a:xfrm>
            <a:off x="3861940" y="1535668"/>
            <a:ext cx="1136658" cy="646331"/>
          </a:xfrm>
          <a:prstGeom prst="rect">
            <a:avLst/>
          </a:prstGeom>
          <a:solidFill>
            <a:schemeClr val="bg1"/>
          </a:solidFill>
          <a:ln>
            <a:solidFill>
              <a:schemeClr val="tx1"/>
            </a:solidFill>
          </a:ln>
        </p:spPr>
        <p:txBody>
          <a:bodyPr wrap="none" rtlCol="0">
            <a:spAutoFit/>
          </a:bodyPr>
          <a:lstStyle/>
          <a:p>
            <a:r>
              <a:rPr lang="en-US" b="1" dirty="0"/>
              <a:t>Captured </a:t>
            </a:r>
          </a:p>
          <a:p>
            <a:r>
              <a:rPr lang="en-US" b="1" dirty="0"/>
              <a:t>variability</a:t>
            </a:r>
          </a:p>
        </p:txBody>
      </p:sp>
      <p:sp>
        <p:nvSpPr>
          <p:cNvPr id="7" name="TextBox 6"/>
          <p:cNvSpPr txBox="1"/>
          <p:nvPr/>
        </p:nvSpPr>
        <p:spPr>
          <a:xfrm>
            <a:off x="1066800" y="1981200"/>
            <a:ext cx="1730154" cy="338554"/>
          </a:xfrm>
          <a:prstGeom prst="rect">
            <a:avLst/>
          </a:prstGeom>
          <a:solidFill>
            <a:schemeClr val="bg1"/>
          </a:solidFill>
          <a:ln>
            <a:solidFill>
              <a:schemeClr val="tx1"/>
            </a:solidFill>
          </a:ln>
        </p:spPr>
        <p:txBody>
          <a:bodyPr wrap="none" rtlCol="0">
            <a:spAutoFit/>
          </a:bodyPr>
          <a:lstStyle/>
          <a:p>
            <a:r>
              <a:rPr lang="en-US" sz="1600" b="1" dirty="0"/>
              <a:t>Missing variability</a:t>
            </a:r>
          </a:p>
        </p:txBody>
      </p:sp>
      <p:cxnSp>
        <p:nvCxnSpPr>
          <p:cNvPr id="9" name="Straight Arrow Connector 8"/>
          <p:cNvCxnSpPr>
            <a:stCxn id="7" idx="2"/>
          </p:cNvCxnSpPr>
          <p:nvPr/>
        </p:nvCxnSpPr>
        <p:spPr>
          <a:xfrm>
            <a:off x="1931877" y="2319754"/>
            <a:ext cx="277923" cy="248084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p:cNvCxnSpPr>
          <p:nvPr/>
        </p:nvCxnSpPr>
        <p:spPr>
          <a:xfrm flipH="1">
            <a:off x="3886215" y="2181999"/>
            <a:ext cx="544054" cy="239000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48400" y="1295400"/>
            <a:ext cx="2743200" cy="4876800"/>
          </a:xfrm>
          <a:prstGeom prst="rect">
            <a:avLst/>
          </a:prstGeom>
          <a:noFill/>
        </p:spPr>
        <p:txBody>
          <a:bodyPr wrap="square" rtlCol="0">
            <a:noAutofit/>
          </a:bodyPr>
          <a:lstStyle/>
          <a:p>
            <a:r>
              <a:rPr lang="en-US" sz="2000" dirty="0">
                <a:solidFill>
                  <a:schemeClr val="bg1"/>
                </a:solidFill>
              </a:rPr>
              <a:t>Capturing population distribution in sample</a:t>
            </a:r>
          </a:p>
          <a:p>
            <a:endParaRPr lang="en-US" sz="2000" dirty="0">
              <a:solidFill>
                <a:schemeClr val="bg1"/>
              </a:solidFill>
            </a:endParaRPr>
          </a:p>
          <a:p>
            <a:r>
              <a:rPr lang="en-US" sz="2000" dirty="0">
                <a:solidFill>
                  <a:schemeClr val="bg1"/>
                </a:solidFill>
              </a:rPr>
              <a:t>Range of variability</a:t>
            </a:r>
          </a:p>
          <a:p>
            <a:endParaRPr lang="en-US" sz="2000" dirty="0">
              <a:solidFill>
                <a:schemeClr val="bg1"/>
              </a:solidFill>
            </a:endParaRPr>
          </a:p>
          <a:p>
            <a:r>
              <a:rPr lang="en-US" sz="2000" dirty="0">
                <a:solidFill>
                  <a:schemeClr val="bg1"/>
                </a:solidFill>
              </a:rPr>
              <a:t>Influences quality of model</a:t>
            </a: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a:p>
            <a:r>
              <a:rPr lang="en-US" sz="1600" dirty="0">
                <a:solidFill>
                  <a:schemeClr val="bg1"/>
                </a:solidFill>
              </a:rPr>
              <a:t>Blue - Sample distribution</a:t>
            </a:r>
          </a:p>
          <a:p>
            <a:r>
              <a:rPr lang="en-US" sz="1600" dirty="0">
                <a:solidFill>
                  <a:schemeClr val="bg1"/>
                </a:solidFill>
              </a:rPr>
              <a:t>Red  - Population distribution</a:t>
            </a:r>
          </a:p>
          <a:p>
            <a:endParaRPr lang="en-US" sz="2000" dirty="0">
              <a:solidFill>
                <a:schemeClr val="bg1"/>
              </a:solidFill>
            </a:endParaRPr>
          </a:p>
          <a:p>
            <a:endParaRPr lang="en-US" sz="2000" dirty="0">
              <a:solidFill>
                <a:schemeClr val="bg1"/>
              </a:solidFill>
            </a:endParaRPr>
          </a:p>
        </p:txBody>
      </p:sp>
      <p:cxnSp>
        <p:nvCxnSpPr>
          <p:cNvPr id="14" name="Straight Arrow Connector 13"/>
          <p:cNvCxnSpPr/>
          <p:nvPr/>
        </p:nvCxnSpPr>
        <p:spPr>
          <a:xfrm>
            <a:off x="2514600" y="4648200"/>
            <a:ext cx="251460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828800" y="4953000"/>
            <a:ext cx="60960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462570"/>
      </p:ext>
    </p:extLst>
  </p:cSld>
  <p:clrMapOvr>
    <a:masterClrMapping/>
  </p:clrMapOvr>
  <p:transition spd="med">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828800" y="457200"/>
            <a:ext cx="5334000" cy="457200"/>
          </a:xfrm>
          <a:solidFill>
            <a:schemeClr val="accent5">
              <a:lumMod val="40000"/>
              <a:lumOff val="60000"/>
              <a:alpha val="40000"/>
            </a:schemeClr>
          </a:solidFill>
          <a:scene3d>
            <a:camera prst="orthographicFront"/>
            <a:lightRig rig="threePt" dir="t"/>
          </a:scene3d>
          <a:sp3d>
            <a:bevelT/>
          </a:sp3d>
        </p:spPr>
        <p:txBody>
          <a:bodyPr>
            <a:noAutofit/>
          </a:bodyPr>
          <a:lstStyle/>
          <a:p>
            <a:r>
              <a:rPr lang="en-US" sz="2800" dirty="0">
                <a:solidFill>
                  <a:schemeClr val="bg1"/>
                </a:solidFill>
                <a:effectLst>
                  <a:outerShdw blurRad="38100" dist="38100" dir="2700000" algn="tl">
                    <a:srgbClr val="000000">
                      <a:alpha val="43137"/>
                    </a:srgbClr>
                  </a:outerShdw>
                </a:effectLst>
                <a:latin typeface="Garamond" pitchFamily="18" charset="0"/>
              </a:rPr>
              <a:t>Data issues - Spatial Variability</a:t>
            </a:r>
          </a:p>
        </p:txBody>
      </p:sp>
      <p:pic>
        <p:nvPicPr>
          <p:cNvPr id="10" name="Picture 9" descr="Sample_BackGrounsSamp1.png"/>
          <p:cNvPicPr>
            <a:picLocks noChangeAspect="1"/>
          </p:cNvPicPr>
          <p:nvPr/>
        </p:nvPicPr>
        <p:blipFill>
          <a:blip r:embed="rId2" cstate="print"/>
          <a:stretch>
            <a:fillRect/>
          </a:stretch>
        </p:blipFill>
        <p:spPr>
          <a:xfrm>
            <a:off x="1905000" y="609600"/>
            <a:ext cx="6019800" cy="6019800"/>
          </a:xfrm>
          <a:prstGeom prst="rect">
            <a:avLst/>
          </a:prstGeom>
        </p:spPr>
      </p:pic>
      <p:pic>
        <p:nvPicPr>
          <p:cNvPr id="61448" name="Picture 8" descr="C:\EVANS\WORKSHOPS\TNCAS_DbyD\Sampling\Sample_BackGrounsSamp2.png"/>
          <p:cNvPicPr>
            <a:picLocks noChangeAspect="1" noChangeArrowheads="1"/>
          </p:cNvPicPr>
          <p:nvPr/>
        </p:nvPicPr>
        <p:blipFill>
          <a:blip r:embed="rId3" cstate="print"/>
          <a:srcRect/>
          <a:stretch>
            <a:fillRect/>
          </a:stretch>
        </p:blipFill>
        <p:spPr bwMode="auto">
          <a:xfrm>
            <a:off x="1901952" y="612648"/>
            <a:ext cx="6035040" cy="6035040"/>
          </a:xfrm>
          <a:prstGeom prst="rect">
            <a:avLst/>
          </a:prstGeom>
          <a:noFill/>
        </p:spPr>
      </p:pic>
      <p:pic>
        <p:nvPicPr>
          <p:cNvPr id="61449" name="Picture 9" descr="C:\EVANS\WORKSHOPS\TNCAS_DbyD\Sampling\Sample_BackGrounsSamp3.png"/>
          <p:cNvPicPr>
            <a:picLocks noChangeAspect="1" noChangeArrowheads="1"/>
          </p:cNvPicPr>
          <p:nvPr/>
        </p:nvPicPr>
        <p:blipFill>
          <a:blip r:embed="rId4" cstate="print"/>
          <a:srcRect/>
          <a:stretch>
            <a:fillRect/>
          </a:stretch>
        </p:blipFill>
        <p:spPr bwMode="auto">
          <a:xfrm>
            <a:off x="1901952" y="612648"/>
            <a:ext cx="6035040" cy="6035040"/>
          </a:xfrm>
          <a:prstGeom prst="rect">
            <a:avLst/>
          </a:prstGeom>
          <a:noFill/>
        </p:spPr>
      </p:pic>
      <p:pic>
        <p:nvPicPr>
          <p:cNvPr id="61450" name="Picture 10" descr="C:\EVANS\WORKSHOPS\TNCAS_DbyD\Sampling\Sample_BackGrounsSamp4.png"/>
          <p:cNvPicPr>
            <a:picLocks noChangeAspect="1" noChangeArrowheads="1"/>
          </p:cNvPicPr>
          <p:nvPr/>
        </p:nvPicPr>
        <p:blipFill>
          <a:blip r:embed="rId5" cstate="print"/>
          <a:srcRect/>
          <a:stretch>
            <a:fillRect/>
          </a:stretch>
        </p:blipFill>
        <p:spPr bwMode="auto">
          <a:xfrm>
            <a:off x="1901952" y="612648"/>
            <a:ext cx="6035040" cy="6035040"/>
          </a:xfrm>
          <a:prstGeom prst="rect">
            <a:avLst/>
          </a:prstGeom>
          <a:noFill/>
        </p:spPr>
      </p:pic>
      <p:pic>
        <p:nvPicPr>
          <p:cNvPr id="61451" name="Picture 11" descr="C:\EVANS\WORKSHOPS\TNCAS_DbyD\Sampling\Sample_BackGrounsSamp5.png"/>
          <p:cNvPicPr>
            <a:picLocks noChangeAspect="1" noChangeArrowheads="1"/>
          </p:cNvPicPr>
          <p:nvPr/>
        </p:nvPicPr>
        <p:blipFill>
          <a:blip r:embed="rId6" cstate="print"/>
          <a:srcRect/>
          <a:stretch>
            <a:fillRect/>
          </a:stretch>
        </p:blipFill>
        <p:spPr bwMode="auto">
          <a:xfrm>
            <a:off x="1901952" y="612648"/>
            <a:ext cx="6035040" cy="6035040"/>
          </a:xfrm>
          <a:prstGeom prst="rect">
            <a:avLst/>
          </a:prstGeom>
          <a:noFill/>
        </p:spPr>
      </p:pic>
    </p:spTree>
    <p:extLst>
      <p:ext uri="{BB962C8B-B14F-4D97-AF65-F5344CB8AC3E}">
        <p14:creationId xmlns:p14="http://schemas.microsoft.com/office/powerpoint/2010/main" val="299166584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828800" y="457200"/>
            <a:ext cx="4038600" cy="457200"/>
          </a:xfrm>
          <a:solidFill>
            <a:schemeClr val="accent5">
              <a:lumMod val="40000"/>
              <a:lumOff val="60000"/>
              <a:alpha val="40000"/>
            </a:schemeClr>
          </a:solidFill>
          <a:scene3d>
            <a:camera prst="orthographicFront"/>
            <a:lightRig rig="threePt" dir="t"/>
          </a:scene3d>
          <a:sp3d>
            <a:bevelT/>
          </a:sp3d>
        </p:spPr>
        <p:txBody>
          <a:bodyPr>
            <a:noAutofit/>
          </a:bodyPr>
          <a:lstStyle/>
          <a:p>
            <a:r>
              <a:rPr lang="en-US" sz="2800" dirty="0">
                <a:solidFill>
                  <a:schemeClr val="bg1"/>
                </a:solidFill>
                <a:effectLst>
                  <a:outerShdw blurRad="38100" dist="38100" dir="2700000" algn="tl">
                    <a:srgbClr val="000000">
                      <a:alpha val="43137"/>
                    </a:srgbClr>
                  </a:outerShdw>
                </a:effectLst>
                <a:latin typeface="Garamond" pitchFamily="18" charset="0"/>
              </a:rPr>
              <a:t>Multi-model estimation</a:t>
            </a:r>
          </a:p>
        </p:txBody>
      </p:sp>
      <p:sp>
        <p:nvSpPr>
          <p:cNvPr id="11" name="Left Bracket 10"/>
          <p:cNvSpPr/>
          <p:nvPr/>
        </p:nvSpPr>
        <p:spPr>
          <a:xfrm>
            <a:off x="457200" y="1463869"/>
            <a:ext cx="228600" cy="4648200"/>
          </a:xfrm>
          <a:prstGeom prst="leftBracket">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ket 12"/>
          <p:cNvSpPr/>
          <p:nvPr/>
        </p:nvSpPr>
        <p:spPr>
          <a:xfrm>
            <a:off x="4658487" y="1387669"/>
            <a:ext cx="228600" cy="4648200"/>
          </a:xfrm>
          <a:prstGeom prst="rightBracket">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762000" y="1219200"/>
            <a:ext cx="1550424" cy="369332"/>
          </a:xfrm>
          <a:prstGeom prst="rect">
            <a:avLst/>
          </a:prstGeom>
          <a:noFill/>
        </p:spPr>
        <p:txBody>
          <a:bodyPr wrap="none" rtlCol="0">
            <a:spAutoFit/>
          </a:bodyPr>
          <a:lstStyle/>
          <a:p>
            <a:r>
              <a:rPr lang="en-US" dirty="0">
                <a:solidFill>
                  <a:schemeClr val="bg1"/>
                </a:solidFill>
                <a:latin typeface="Times New Roman" pitchFamily="18" charset="0"/>
                <a:cs typeface="Times New Roman" pitchFamily="18" charset="0"/>
              </a:rPr>
              <a:t>Models [1…n]</a:t>
            </a:r>
          </a:p>
        </p:txBody>
      </p:sp>
      <p:sp>
        <p:nvSpPr>
          <p:cNvPr id="18" name="TextBox 17"/>
          <p:cNvSpPr txBox="1"/>
          <p:nvPr/>
        </p:nvSpPr>
        <p:spPr>
          <a:xfrm>
            <a:off x="2514600" y="6324600"/>
            <a:ext cx="4294765" cy="369332"/>
          </a:xfrm>
          <a:prstGeom prst="rect">
            <a:avLst/>
          </a:prstGeom>
          <a:noFill/>
        </p:spPr>
        <p:txBody>
          <a:bodyPr wrap="none" rtlCol="0">
            <a:spAutoFit/>
          </a:bodyPr>
          <a:lstStyle/>
          <a:p>
            <a:r>
              <a:rPr lang="en-US" dirty="0">
                <a:solidFill>
                  <a:schemeClr val="bg1"/>
                </a:solidFill>
                <a:latin typeface="Times New Roman" pitchFamily="18" charset="0"/>
                <a:cs typeface="Times New Roman" pitchFamily="18" charset="0"/>
              </a:rPr>
              <a:t>Models are Combined or estimates averaged</a:t>
            </a:r>
          </a:p>
        </p:txBody>
      </p:sp>
      <p:cxnSp>
        <p:nvCxnSpPr>
          <p:cNvPr id="21" name="Straight Arrow Connector 20"/>
          <p:cNvCxnSpPr/>
          <p:nvPr/>
        </p:nvCxnSpPr>
        <p:spPr>
          <a:xfrm>
            <a:off x="7772400" y="2895600"/>
            <a:ext cx="0" cy="60960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853536" y="3521269"/>
            <a:ext cx="1896673" cy="584775"/>
          </a:xfrm>
          <a:prstGeom prst="rect">
            <a:avLst/>
          </a:prstGeom>
          <a:solidFill>
            <a:schemeClr val="accent1"/>
          </a:solidFill>
          <a:scene3d>
            <a:camera prst="orthographicFront"/>
            <a:lightRig rig="threePt" dir="t"/>
          </a:scene3d>
          <a:sp3d>
            <a:bevelT/>
          </a:sp3d>
        </p:spPr>
        <p:txBody>
          <a:bodyPr wrap="none" rtlCol="0">
            <a:spAutoFit/>
          </a:bodyPr>
          <a:lstStyle/>
          <a:p>
            <a:pPr algn="ctr"/>
            <a:r>
              <a:rPr lang="en-US" dirty="0">
                <a:solidFill>
                  <a:schemeClr val="bg1"/>
                </a:solidFill>
                <a:latin typeface="Times New Roman" pitchFamily="18" charset="0"/>
                <a:cs typeface="Times New Roman" pitchFamily="18" charset="0"/>
              </a:rPr>
              <a:t>Distribution Test</a:t>
            </a:r>
          </a:p>
          <a:p>
            <a:pPr algn="ctr"/>
            <a:r>
              <a:rPr lang="en-US" sz="1400" dirty="0">
                <a:solidFill>
                  <a:schemeClr val="bg1"/>
                </a:solidFill>
                <a:latin typeface="Times New Roman" pitchFamily="18" charset="0"/>
                <a:cs typeface="Times New Roman" pitchFamily="18" charset="0"/>
              </a:rPr>
              <a:t>(Kolmogorov-Smirnov)</a:t>
            </a:r>
          </a:p>
        </p:txBody>
      </p:sp>
      <p:sp>
        <p:nvSpPr>
          <p:cNvPr id="23" name="Oval 22"/>
          <p:cNvSpPr/>
          <p:nvPr/>
        </p:nvSpPr>
        <p:spPr>
          <a:xfrm>
            <a:off x="6781800" y="4648200"/>
            <a:ext cx="1970913" cy="1894713"/>
          </a:xfrm>
          <a:prstGeom prst="ellipse">
            <a:avLst/>
          </a:prstGeom>
          <a:blipFill rotWithShape="0">
            <a:blip r:embed="rId2" cstate="print"/>
            <a:stretch>
              <a:fillRect/>
            </a:stretch>
          </a:blipFill>
          <a:ln>
            <a:noFill/>
          </a:ln>
          <a:scene3d>
            <a:camera prst="orthographicFront">
              <a:rot lat="0" lon="0" rev="0"/>
            </a:camera>
            <a:lightRig rig="threePt" dir="t">
              <a:rot lat="0" lon="0" rev="1200000"/>
            </a:lightRig>
          </a:scene3d>
          <a:sp3d>
            <a:bevelT w="63500" h="25400"/>
          </a:sp3d>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24" name="TextBox 23"/>
          <p:cNvSpPr txBox="1"/>
          <p:nvPr/>
        </p:nvSpPr>
        <p:spPr>
          <a:xfrm>
            <a:off x="7282134" y="5257800"/>
            <a:ext cx="954107" cy="646331"/>
          </a:xfrm>
          <a:prstGeom prst="rect">
            <a:avLst/>
          </a:prstGeom>
          <a:solidFill>
            <a:schemeClr val="accent1">
              <a:alpha val="60000"/>
            </a:schemeClr>
          </a:solidFill>
          <a:scene3d>
            <a:camera prst="orthographicFront"/>
            <a:lightRig rig="threePt" dir="t"/>
          </a:scene3d>
          <a:sp3d>
            <a:bevelT/>
          </a:sp3d>
        </p:spPr>
        <p:txBody>
          <a:bodyPr wrap="none" rtlCol="0">
            <a:spAutoFit/>
          </a:bodyPr>
          <a:lstStyle/>
          <a:p>
            <a:pPr algn="ctr"/>
            <a:r>
              <a:rPr lang="en-US" dirty="0">
                <a:latin typeface="Times New Roman" pitchFamily="18" charset="0"/>
                <a:cs typeface="Times New Roman" pitchFamily="18" charset="0"/>
              </a:rPr>
              <a:t>Final</a:t>
            </a:r>
          </a:p>
          <a:p>
            <a:pPr algn="ctr"/>
            <a:r>
              <a:rPr lang="en-US" dirty="0">
                <a:latin typeface="Times New Roman" pitchFamily="18" charset="0"/>
                <a:cs typeface="Times New Roman" pitchFamily="18" charset="0"/>
              </a:rPr>
              <a:t>estimate</a:t>
            </a:r>
          </a:p>
        </p:txBody>
      </p:sp>
      <p:sp>
        <p:nvSpPr>
          <p:cNvPr id="33" name="TextBox 32"/>
          <p:cNvSpPr txBox="1"/>
          <p:nvPr/>
        </p:nvSpPr>
        <p:spPr>
          <a:xfrm>
            <a:off x="2819400" y="1230868"/>
            <a:ext cx="1755609" cy="369332"/>
          </a:xfrm>
          <a:prstGeom prst="rect">
            <a:avLst/>
          </a:prstGeom>
          <a:noFill/>
        </p:spPr>
        <p:txBody>
          <a:bodyPr wrap="none" rtlCol="0">
            <a:spAutoFit/>
          </a:bodyPr>
          <a:lstStyle/>
          <a:p>
            <a:r>
              <a:rPr lang="en-US" dirty="0">
                <a:solidFill>
                  <a:schemeClr val="bg1"/>
                </a:solidFill>
                <a:latin typeface="Times New Roman" pitchFamily="18" charset="0"/>
                <a:cs typeface="Times New Roman" pitchFamily="18" charset="0"/>
              </a:rPr>
              <a:t>Estimates [1…n]</a:t>
            </a:r>
          </a:p>
        </p:txBody>
      </p:sp>
      <p:grpSp>
        <p:nvGrpSpPr>
          <p:cNvPr id="42" name="Group 41"/>
          <p:cNvGrpSpPr/>
          <p:nvPr/>
        </p:nvGrpSpPr>
        <p:grpSpPr>
          <a:xfrm>
            <a:off x="838200" y="1828800"/>
            <a:ext cx="5715000" cy="2895600"/>
            <a:chOff x="838200" y="1828800"/>
            <a:chExt cx="5715000" cy="2895600"/>
          </a:xfrm>
        </p:grpSpPr>
        <p:sp>
          <p:nvSpPr>
            <p:cNvPr id="6" name="Oval 5"/>
            <p:cNvSpPr/>
            <p:nvPr/>
          </p:nvSpPr>
          <p:spPr>
            <a:xfrm>
              <a:off x="3286887" y="3053783"/>
              <a:ext cx="1229487" cy="1670617"/>
            </a:xfrm>
            <a:prstGeom prst="ellipse">
              <a:avLst/>
            </a:prstGeom>
            <a:blipFill rotWithShape="0">
              <a:blip r:embed="rId2" cstate="print"/>
              <a:stretch>
                <a:fillRect/>
              </a:stretch>
            </a:blipFill>
            <a:scene3d>
              <a:camera prst="orthographicFront">
                <a:rot lat="2400000" lon="0" rev="0"/>
              </a:camera>
              <a:lightRig rig="threePt" dir="t">
                <a:rot lat="0" lon="0" rev="1200000"/>
              </a:lightRig>
            </a:scene3d>
            <a:sp3d>
              <a:bevelT w="63500" h="25400"/>
            </a:sp3d>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pic>
          <p:nvPicPr>
            <p:cNvPr id="27" name="Picture 26" descr="SpRs1.png"/>
            <p:cNvPicPr>
              <a:picLocks noChangeAspect="1"/>
            </p:cNvPicPr>
            <p:nvPr/>
          </p:nvPicPr>
          <p:blipFill>
            <a:blip r:embed="rId3" cstate="print"/>
            <a:stretch>
              <a:fillRect/>
            </a:stretch>
          </p:blipFill>
          <p:spPr>
            <a:xfrm>
              <a:off x="838200" y="2971800"/>
              <a:ext cx="1600200" cy="1600200"/>
            </a:xfrm>
            <a:prstGeom prst="rect">
              <a:avLst/>
            </a:prstGeom>
          </p:spPr>
        </p:pic>
        <p:cxnSp>
          <p:nvCxnSpPr>
            <p:cNvPr id="31" name="Straight Arrow Connector 30"/>
            <p:cNvCxnSpPr/>
            <p:nvPr/>
          </p:nvCxnSpPr>
          <p:spPr>
            <a:xfrm>
              <a:off x="2590800" y="3815783"/>
              <a:ext cx="533400" cy="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 idx="6"/>
            </p:cNvCxnSpPr>
            <p:nvPr/>
          </p:nvCxnSpPr>
          <p:spPr>
            <a:xfrm flipV="1">
              <a:off x="4516374" y="1828800"/>
              <a:ext cx="2036826" cy="2060292"/>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838200" y="762000"/>
            <a:ext cx="8077200" cy="2432617"/>
            <a:chOff x="838200" y="762000"/>
            <a:chExt cx="8077200" cy="2432617"/>
          </a:xfrm>
        </p:grpSpPr>
        <p:grpSp>
          <p:nvGrpSpPr>
            <p:cNvPr id="41" name="Group 40"/>
            <p:cNvGrpSpPr/>
            <p:nvPr/>
          </p:nvGrpSpPr>
          <p:grpSpPr>
            <a:xfrm>
              <a:off x="838200" y="1524000"/>
              <a:ext cx="5715000" cy="1670617"/>
              <a:chOff x="838200" y="1524000"/>
              <a:chExt cx="5715000" cy="1670617"/>
            </a:xfrm>
          </p:grpSpPr>
          <p:sp>
            <p:nvSpPr>
              <p:cNvPr id="7" name="Oval 6"/>
              <p:cNvSpPr/>
              <p:nvPr/>
            </p:nvSpPr>
            <p:spPr>
              <a:xfrm>
                <a:off x="3276600" y="1524000"/>
                <a:ext cx="1229487" cy="1670617"/>
              </a:xfrm>
              <a:prstGeom prst="ellipse">
                <a:avLst/>
              </a:prstGeom>
              <a:blipFill rotWithShape="0">
                <a:blip r:embed="rId2" cstate="print"/>
                <a:stretch>
                  <a:fillRect/>
                </a:stretch>
              </a:blipFill>
              <a:ln>
                <a:noFill/>
              </a:ln>
              <a:scene3d>
                <a:camera prst="orthographicFront">
                  <a:rot lat="2400000" lon="0" rev="0"/>
                </a:camera>
                <a:lightRig rig="threePt" dir="t">
                  <a:rot lat="0" lon="0" rev="1200000"/>
                </a:lightRig>
              </a:scene3d>
              <a:sp3d>
                <a:bevelT w="63500" h="25400"/>
              </a:sp3d>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pic>
            <p:nvPicPr>
              <p:cNvPr id="26" name="Picture 25" descr="SpRs1.png"/>
              <p:cNvPicPr>
                <a:picLocks noChangeAspect="1"/>
              </p:cNvPicPr>
              <p:nvPr/>
            </p:nvPicPr>
            <p:blipFill>
              <a:blip r:embed="rId3" cstate="print"/>
              <a:stretch>
                <a:fillRect/>
              </a:stretch>
            </p:blipFill>
            <p:spPr>
              <a:xfrm>
                <a:off x="838200" y="1524000"/>
                <a:ext cx="1600200" cy="1600200"/>
              </a:xfrm>
              <a:prstGeom prst="rect">
                <a:avLst/>
              </a:prstGeom>
            </p:spPr>
          </p:pic>
          <p:cxnSp>
            <p:nvCxnSpPr>
              <p:cNvPr id="30" name="Straight Arrow Connector 29"/>
              <p:cNvCxnSpPr/>
              <p:nvPr/>
            </p:nvCxnSpPr>
            <p:spPr>
              <a:xfrm>
                <a:off x="2590800" y="2362200"/>
                <a:ext cx="533400" cy="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7" idx="6"/>
              </p:cNvCxnSpPr>
              <p:nvPr/>
            </p:nvCxnSpPr>
            <p:spPr>
              <a:xfrm flipV="1">
                <a:off x="4506087" y="1752600"/>
                <a:ext cx="2047113" cy="606709"/>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pic>
          <p:nvPicPr>
            <p:cNvPr id="44" name="Picture 43" descr="d1.jpeg"/>
            <p:cNvPicPr>
              <a:picLocks noChangeAspect="1"/>
            </p:cNvPicPr>
            <p:nvPr/>
          </p:nvPicPr>
          <p:blipFill>
            <a:blip r:embed="rId4" cstate="print"/>
            <a:stretch>
              <a:fillRect/>
            </a:stretch>
          </p:blipFill>
          <p:spPr>
            <a:xfrm>
              <a:off x="6629400" y="762000"/>
              <a:ext cx="2286000" cy="2057400"/>
            </a:xfrm>
            <a:prstGeom prst="rect">
              <a:avLst/>
            </a:prstGeom>
            <a:scene3d>
              <a:camera prst="orthographicFront"/>
              <a:lightRig rig="threePt" dir="t"/>
            </a:scene3d>
            <a:sp3d>
              <a:bevelT/>
            </a:sp3d>
          </p:spPr>
        </p:pic>
      </p:grpSp>
      <p:pic>
        <p:nvPicPr>
          <p:cNvPr id="46" name="Picture 45" descr="d2.jpeg"/>
          <p:cNvPicPr>
            <a:picLocks noChangeAspect="1"/>
          </p:cNvPicPr>
          <p:nvPr/>
        </p:nvPicPr>
        <p:blipFill>
          <a:blip r:embed="rId5" cstate="print"/>
          <a:stretch>
            <a:fillRect/>
          </a:stretch>
        </p:blipFill>
        <p:spPr>
          <a:xfrm>
            <a:off x="6629400" y="762000"/>
            <a:ext cx="2286000" cy="2057400"/>
          </a:xfrm>
          <a:prstGeom prst="rect">
            <a:avLst/>
          </a:prstGeom>
          <a:scene3d>
            <a:camera prst="orthographicFront"/>
            <a:lightRig rig="threePt" dir="t"/>
          </a:scene3d>
          <a:sp3d>
            <a:bevelT/>
          </a:sp3d>
        </p:spPr>
      </p:pic>
      <p:grpSp>
        <p:nvGrpSpPr>
          <p:cNvPr id="48" name="Group 47"/>
          <p:cNvGrpSpPr/>
          <p:nvPr/>
        </p:nvGrpSpPr>
        <p:grpSpPr>
          <a:xfrm>
            <a:off x="838200" y="762000"/>
            <a:ext cx="8077200" cy="5410200"/>
            <a:chOff x="838200" y="762000"/>
            <a:chExt cx="8077200" cy="5410200"/>
          </a:xfrm>
        </p:grpSpPr>
        <p:cxnSp>
          <p:nvCxnSpPr>
            <p:cNvPr id="25" name="Straight Arrow Connector 24"/>
            <p:cNvCxnSpPr/>
            <p:nvPr/>
          </p:nvCxnSpPr>
          <p:spPr>
            <a:xfrm>
              <a:off x="7772400" y="4114800"/>
              <a:ext cx="0" cy="45720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838200" y="1981200"/>
              <a:ext cx="5715000" cy="4191000"/>
              <a:chOff x="838200" y="1981200"/>
              <a:chExt cx="5715000" cy="4191000"/>
            </a:xfrm>
          </p:grpSpPr>
          <p:sp>
            <p:nvSpPr>
              <p:cNvPr id="4" name="Oval 3"/>
              <p:cNvSpPr/>
              <p:nvPr/>
            </p:nvSpPr>
            <p:spPr>
              <a:xfrm>
                <a:off x="3286887" y="4501583"/>
                <a:ext cx="1229487" cy="1670617"/>
              </a:xfrm>
              <a:prstGeom prst="ellipse">
                <a:avLst/>
              </a:prstGeom>
              <a:blipFill rotWithShape="0">
                <a:blip r:embed="rId2" cstate="print"/>
                <a:stretch>
                  <a:fillRect/>
                </a:stretch>
              </a:blipFill>
              <a:scene3d>
                <a:camera prst="orthographicFront">
                  <a:rot lat="2400000" lon="0" rev="0"/>
                </a:camera>
                <a:lightRig rig="threePt" dir="t">
                  <a:rot lat="0" lon="0" rev="1200000"/>
                </a:lightRig>
              </a:scene3d>
              <a:sp3d>
                <a:bevelT w="63500" h="25400"/>
              </a:sp3d>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pic>
            <p:nvPicPr>
              <p:cNvPr id="28" name="Picture 27" descr="SpRs1.png"/>
              <p:cNvPicPr>
                <a:picLocks noChangeAspect="1"/>
              </p:cNvPicPr>
              <p:nvPr/>
            </p:nvPicPr>
            <p:blipFill>
              <a:blip r:embed="rId3" cstate="print"/>
              <a:stretch>
                <a:fillRect/>
              </a:stretch>
            </p:blipFill>
            <p:spPr>
              <a:xfrm>
                <a:off x="838200" y="4419600"/>
                <a:ext cx="1600200" cy="1600200"/>
              </a:xfrm>
              <a:prstGeom prst="rect">
                <a:avLst/>
              </a:prstGeom>
            </p:spPr>
          </p:pic>
          <p:cxnSp>
            <p:nvCxnSpPr>
              <p:cNvPr id="32" name="Straight Arrow Connector 31"/>
              <p:cNvCxnSpPr/>
              <p:nvPr/>
            </p:nvCxnSpPr>
            <p:spPr>
              <a:xfrm>
                <a:off x="2590800" y="5257800"/>
                <a:ext cx="533400" cy="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4" idx="6"/>
              </p:cNvCxnSpPr>
              <p:nvPr/>
            </p:nvCxnSpPr>
            <p:spPr>
              <a:xfrm flipV="1">
                <a:off x="4516374" y="1981200"/>
                <a:ext cx="2036826" cy="3355692"/>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pic>
          <p:nvPicPr>
            <p:cNvPr id="20" name="Picture 19" descr="distribution.jpeg"/>
            <p:cNvPicPr>
              <a:picLocks noChangeAspect="1"/>
            </p:cNvPicPr>
            <p:nvPr/>
          </p:nvPicPr>
          <p:blipFill>
            <a:blip r:embed="rId6" cstate="print"/>
            <a:stretch>
              <a:fillRect/>
            </a:stretch>
          </p:blipFill>
          <p:spPr>
            <a:xfrm>
              <a:off x="6629400" y="762000"/>
              <a:ext cx="2286000" cy="2073469"/>
            </a:xfrm>
            <a:prstGeom prst="rect">
              <a:avLst/>
            </a:prstGeom>
            <a:scene3d>
              <a:camera prst="orthographicFront"/>
              <a:lightRig rig="threePt" dir="t"/>
            </a:scene3d>
            <a:sp3d>
              <a:bevelT/>
            </a:sp3d>
          </p:spPr>
        </p:pic>
      </p:grpSp>
    </p:spTree>
    <p:extLst>
      <p:ext uri="{BB962C8B-B14F-4D97-AF65-F5344CB8AC3E}">
        <p14:creationId xmlns:p14="http://schemas.microsoft.com/office/powerpoint/2010/main" val="167073450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ppt_x"/>
                                          </p:val>
                                        </p:tav>
                                        <p:tav tm="100000">
                                          <p:val>
                                            <p:strVal val="#ppt_x"/>
                                          </p:val>
                                        </p:tav>
                                      </p:tavLst>
                                    </p:anim>
                                    <p:anim calcmode="lin" valueType="num">
                                      <p:cBhvr additive="base">
                                        <p:cTn id="14" dur="500" fill="hold"/>
                                        <p:tgtEl>
                                          <p:spTgt spid="4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500" fill="hold"/>
                                        <p:tgtEl>
                                          <p:spTgt spid="46"/>
                                        </p:tgtEl>
                                        <p:attrNameLst>
                                          <p:attrName>ppt_x</p:attrName>
                                        </p:attrNameLst>
                                      </p:cBhvr>
                                      <p:tavLst>
                                        <p:tav tm="0">
                                          <p:val>
                                            <p:strVal val="#ppt_x"/>
                                          </p:val>
                                        </p:tav>
                                        <p:tav tm="100000">
                                          <p:val>
                                            <p:strVal val="#ppt_x"/>
                                          </p:val>
                                        </p:tav>
                                      </p:tavLst>
                                    </p:anim>
                                    <p:anim calcmode="lin" valueType="num">
                                      <p:cBhvr additive="base">
                                        <p:cTn id="1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500" fill="hold"/>
                                        <p:tgtEl>
                                          <p:spTgt spid="48"/>
                                        </p:tgtEl>
                                        <p:attrNameLst>
                                          <p:attrName>ppt_x</p:attrName>
                                        </p:attrNameLst>
                                      </p:cBhvr>
                                      <p:tavLst>
                                        <p:tav tm="0">
                                          <p:val>
                                            <p:strVal val="#ppt_x"/>
                                          </p:val>
                                        </p:tav>
                                        <p:tav tm="100000">
                                          <p:val>
                                            <p:strVal val="#ppt_x"/>
                                          </p:val>
                                        </p:tav>
                                      </p:tavLst>
                                    </p:anim>
                                    <p:anim calcmode="lin" valueType="num">
                                      <p:cBhvr additive="base">
                                        <p:cTn id="2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849438" y="304800"/>
            <a:ext cx="2951162" cy="4572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Garamond" pitchFamily="18" charset="0"/>
                <a:ea typeface="+mj-ea"/>
                <a:cs typeface="+mj-cs"/>
              </a:rPr>
              <a:t>Lessons learned</a:t>
            </a:r>
          </a:p>
        </p:txBody>
      </p:sp>
      <p:pic>
        <p:nvPicPr>
          <p:cNvPr id="5" name="Picture 4" descr="294519_193288754071977_178997422167777_533905_1316365_n.jpg"/>
          <p:cNvPicPr>
            <a:picLocks noChangeAspect="1"/>
          </p:cNvPicPr>
          <p:nvPr/>
        </p:nvPicPr>
        <p:blipFill>
          <a:blip r:embed="rId2" cstate="print"/>
          <a:stretch>
            <a:fillRect/>
          </a:stretch>
        </p:blipFill>
        <p:spPr>
          <a:xfrm>
            <a:off x="381000" y="1447800"/>
            <a:ext cx="8335380" cy="4648200"/>
          </a:xfrm>
          <a:prstGeom prst="rect">
            <a:avLst/>
          </a:prstGeom>
        </p:spPr>
      </p:pic>
    </p:spTree>
    <p:extLst>
      <p:ext uri="{BB962C8B-B14F-4D97-AF65-F5344CB8AC3E}">
        <p14:creationId xmlns:p14="http://schemas.microsoft.com/office/powerpoint/2010/main" val="408152305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1295400" y="2057400"/>
            <a:ext cx="7010400" cy="1981200"/>
          </a:xfrm>
          <a:solidFill>
            <a:schemeClr val="accent5">
              <a:lumMod val="40000"/>
              <a:lumOff val="60000"/>
              <a:alpha val="30000"/>
            </a:schemeClr>
          </a:solidFill>
          <a:scene3d>
            <a:camera prst="orthographicFront"/>
            <a:lightRig rig="threePt" dir="t"/>
          </a:scene3d>
          <a:sp3d>
            <a:bevelT/>
          </a:sp3d>
        </p:spPr>
        <p:txBody>
          <a:bodyPr>
            <a:noAutofit/>
          </a:bodyPr>
          <a:lstStyle/>
          <a:p>
            <a:r>
              <a:rPr lang="en-US" sz="8000" dirty="0">
                <a:solidFill>
                  <a:schemeClr val="bg1"/>
                </a:solidFill>
                <a:effectLst>
                  <a:glow rad="45500">
                    <a:schemeClr val="accent1">
                      <a:satMod val="220000"/>
                      <a:alpha val="35000"/>
                    </a:schemeClr>
                  </a:glow>
                  <a:outerShdw blurRad="38100" dist="38100" dir="2700000" algn="tl">
                    <a:srgbClr val="000000">
                      <a:alpha val="43137"/>
                    </a:srgbClr>
                  </a:outerShdw>
                </a:effectLst>
                <a:latin typeface="Times New Roman" pitchFamily="18" charset="0"/>
                <a:cs typeface="Times New Roman" pitchFamily="18" charset="0"/>
              </a:rPr>
              <a:t>Case Studies</a:t>
            </a:r>
            <a:endParaRPr lang="en-US" sz="8000" dirty="0">
              <a:solidFill>
                <a:schemeClr val="bg1"/>
              </a:solidFill>
              <a:effectLst>
                <a:glow rad="45500">
                  <a:schemeClr val="accent1">
                    <a:satMod val="220000"/>
                    <a:alpha val="35000"/>
                  </a:schemeClr>
                </a:glow>
                <a:outerShdw blurRad="38100" dist="38100" dir="2700000" algn="tl">
                  <a:srgbClr val="000000">
                    <a:alpha val="43137"/>
                  </a:srgbClr>
                </a:outerShdw>
              </a:effectLst>
              <a:latin typeface="Garamond" pitchFamily="18" charset="0"/>
            </a:endParaRPr>
          </a:p>
        </p:txBody>
      </p:sp>
    </p:spTree>
    <p:extLst>
      <p:ext uri="{BB962C8B-B14F-4D97-AF65-F5344CB8AC3E}">
        <p14:creationId xmlns:p14="http://schemas.microsoft.com/office/powerpoint/2010/main" val="3856520061"/>
      </p:ext>
    </p:extLst>
  </p:cSld>
  <p:clrMapOvr>
    <a:masterClrMapping/>
  </p:clrMapOvr>
  <p:transition spd="med">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ABLA_p"/>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ln>
            <a:noFill/>
          </a:ln>
          <a:effectLst>
            <a:softEdge rad="0"/>
          </a:effectLst>
        </p:spPr>
      </p:pic>
      <p:sp>
        <p:nvSpPr>
          <p:cNvPr id="3" name="Rectangle 2"/>
          <p:cNvSpPr txBox="1">
            <a:spLocks noChangeArrowheads="1"/>
          </p:cNvSpPr>
          <p:nvPr/>
        </p:nvSpPr>
        <p:spPr>
          <a:xfrm>
            <a:off x="238362" y="381001"/>
            <a:ext cx="6586988" cy="3047999"/>
          </a:xfrm>
          <a:prstGeom prst="rect">
            <a:avLst/>
          </a:prstGeom>
          <a:solidFill>
            <a:schemeClr val="tx2">
              <a:alpha val="70000"/>
            </a:schemeClr>
          </a:solidFill>
          <a:scene3d>
            <a:camera prst="orthographicFront"/>
            <a:lightRig rig="threePt" dir="t"/>
          </a:scene3d>
          <a:sp3d>
            <a:bevelT/>
          </a:sp3d>
        </p:spPr>
        <p:txBody>
          <a:bodyPr anchor="ctr" anchorCtr="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Gradient Niche Modeling </a:t>
            </a:r>
            <a:endParaRPr lang="en-US" sz="2800" b="1" i="1"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800" b="1" i="1" u="none" strike="noStrike" kern="1200" cap="none" spc="0" normalizeH="0" baseline="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a:p>
            <a:pPr>
              <a:spcBef>
                <a:spcPct val="0"/>
              </a:spcBef>
              <a:defRPr/>
            </a:pPr>
            <a:r>
              <a:rPr lang="en-US" sz="1200" b="1" dirty="0">
                <a:solidFill>
                  <a:schemeClr val="bg1"/>
                </a:solidFill>
                <a:latin typeface="Times New Roman" pitchFamily="18" charset="0"/>
                <a:cs typeface="Times New Roman" pitchFamily="18" charset="0"/>
              </a:rPr>
              <a:t>Evans, J.S.</a:t>
            </a:r>
            <a:r>
              <a:rPr lang="en-US" sz="1200" dirty="0">
                <a:solidFill>
                  <a:schemeClr val="bg1"/>
                </a:solidFill>
                <a:latin typeface="Times New Roman" pitchFamily="18" charset="0"/>
                <a:cs typeface="Times New Roman" pitchFamily="18" charset="0"/>
              </a:rPr>
              <a:t> and S.A. Cushman (2009) Gradient Modeling of Conifer Species Using Random Forest. </a:t>
            </a:r>
            <a:r>
              <a:rPr lang="en-US" sz="1200" i="1" dirty="0">
                <a:solidFill>
                  <a:schemeClr val="bg1"/>
                </a:solidFill>
                <a:latin typeface="Times New Roman" pitchFamily="18" charset="0"/>
                <a:cs typeface="Times New Roman" pitchFamily="18" charset="0"/>
              </a:rPr>
              <a:t>Landscape Ecology </a:t>
            </a:r>
            <a:r>
              <a:rPr lang="en-US" sz="1200" dirty="0">
                <a:solidFill>
                  <a:schemeClr val="bg1"/>
                </a:solidFill>
                <a:latin typeface="Times New Roman" pitchFamily="18" charset="0"/>
                <a:cs typeface="Times New Roman" pitchFamily="18" charset="0"/>
              </a:rPr>
              <a:t>5:673-683</a:t>
            </a:r>
          </a:p>
          <a:p>
            <a:pPr>
              <a:spcBef>
                <a:spcPct val="0"/>
              </a:spcBef>
              <a:defRPr/>
            </a:pPr>
            <a:endParaRPr lang="en-US" sz="1200" dirty="0">
              <a:solidFill>
                <a:schemeClr val="bg1"/>
              </a:solidFill>
              <a:latin typeface="Times New Roman" pitchFamily="18" charset="0"/>
              <a:cs typeface="Times New Roman" pitchFamily="18" charset="0"/>
            </a:endParaRPr>
          </a:p>
          <a:p>
            <a:pPr lvl="0">
              <a:spcBef>
                <a:spcPct val="0"/>
              </a:spcBef>
              <a:defRPr/>
            </a:pPr>
            <a:r>
              <a:rPr lang="en-US" sz="1200" dirty="0">
                <a:solidFill>
                  <a:schemeClr val="bg1"/>
                </a:solidFill>
                <a:latin typeface="Times New Roman" pitchFamily="18" charset="0"/>
                <a:cs typeface="Times New Roman" pitchFamily="18" charset="0"/>
              </a:rPr>
              <a:t>Cushman, S.A, K. </a:t>
            </a:r>
            <a:r>
              <a:rPr lang="en-US" sz="1200" dirty="0" err="1">
                <a:solidFill>
                  <a:schemeClr val="bg1"/>
                </a:solidFill>
                <a:latin typeface="Times New Roman" pitchFamily="18" charset="0"/>
                <a:cs typeface="Times New Roman" pitchFamily="18" charset="0"/>
              </a:rPr>
              <a:t>McGarial</a:t>
            </a:r>
            <a:r>
              <a:rPr lang="en-US" sz="1200" dirty="0">
                <a:solidFill>
                  <a:schemeClr val="bg1"/>
                </a:solidFill>
                <a:latin typeface="Times New Roman" pitchFamily="18" charset="0"/>
                <a:cs typeface="Times New Roman" pitchFamily="18" charset="0"/>
              </a:rPr>
              <a:t>, K. </a:t>
            </a:r>
            <a:r>
              <a:rPr lang="en-US" sz="1200" dirty="0" err="1">
                <a:solidFill>
                  <a:schemeClr val="bg1"/>
                </a:solidFill>
                <a:latin typeface="Times New Roman" pitchFamily="18" charset="0"/>
                <a:cs typeface="Times New Roman" pitchFamily="18" charset="0"/>
              </a:rPr>
              <a:t>Gutzwiller</a:t>
            </a:r>
            <a:r>
              <a:rPr lang="en-US" sz="1200" dirty="0">
                <a:solidFill>
                  <a:schemeClr val="bg1"/>
                </a:solidFill>
                <a:latin typeface="Times New Roman" pitchFamily="18" charset="0"/>
                <a:cs typeface="Times New Roman" pitchFamily="18" charset="0"/>
              </a:rPr>
              <a:t> and </a:t>
            </a:r>
            <a:r>
              <a:rPr lang="en-US" sz="1200" b="1" dirty="0">
                <a:solidFill>
                  <a:schemeClr val="bg1"/>
                </a:solidFill>
                <a:latin typeface="Times New Roman" pitchFamily="18" charset="0"/>
                <a:cs typeface="Times New Roman" pitchFamily="18" charset="0"/>
              </a:rPr>
              <a:t>J.S. Evans</a:t>
            </a:r>
            <a:r>
              <a:rPr lang="en-US" sz="1200" dirty="0">
                <a:solidFill>
                  <a:schemeClr val="bg1"/>
                </a:solidFill>
                <a:latin typeface="Times New Roman" pitchFamily="18" charset="0"/>
                <a:cs typeface="Times New Roman" pitchFamily="18" charset="0"/>
              </a:rPr>
              <a:t>. (2010). The gradient paradigm: A conceptual and analytical framework for landscape ecology. Chapter 5 in S.A. Cushman and F. </a:t>
            </a:r>
            <a:r>
              <a:rPr lang="en-US" sz="1200" dirty="0" err="1">
                <a:solidFill>
                  <a:schemeClr val="bg1"/>
                </a:solidFill>
                <a:latin typeface="Times New Roman" pitchFamily="18" charset="0"/>
                <a:cs typeface="Times New Roman" pitchFamily="18" charset="0"/>
              </a:rPr>
              <a:t>Huettman</a:t>
            </a:r>
            <a:r>
              <a:rPr lang="en-US" sz="1200" dirty="0">
                <a:solidFill>
                  <a:schemeClr val="bg1"/>
                </a:solidFill>
                <a:latin typeface="Times New Roman" pitchFamily="18" charset="0"/>
                <a:cs typeface="Times New Roman" pitchFamily="18" charset="0"/>
              </a:rPr>
              <a:t> (</a:t>
            </a:r>
            <a:r>
              <a:rPr lang="en-US" sz="1200" dirty="0" err="1">
                <a:solidFill>
                  <a:schemeClr val="bg1"/>
                </a:solidFill>
                <a:latin typeface="Times New Roman" pitchFamily="18" charset="0"/>
                <a:cs typeface="Times New Roman" pitchFamily="18" charset="0"/>
              </a:rPr>
              <a:t>eds</a:t>
            </a:r>
            <a:r>
              <a:rPr lang="en-US" sz="1200" dirty="0">
                <a:solidFill>
                  <a:schemeClr val="bg1"/>
                </a:solidFill>
                <a:latin typeface="Times New Roman" pitchFamily="18" charset="0"/>
                <a:cs typeface="Times New Roman" pitchFamily="18" charset="0"/>
              </a:rPr>
              <a:t>). Spatial Complexity, Informatics and Wildlife Conservation, Springer, New York</a:t>
            </a:r>
          </a:p>
          <a:p>
            <a:pPr lvl="0">
              <a:spcBef>
                <a:spcPct val="0"/>
              </a:spcBef>
              <a:defRPr/>
            </a:pPr>
            <a:endParaRPr kumimoji="0" lang="en-US" sz="12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a:p>
            <a:pPr>
              <a:spcBef>
                <a:spcPct val="0"/>
              </a:spcBef>
              <a:defRPr/>
            </a:pPr>
            <a:r>
              <a:rPr lang="en-US" sz="1200" b="1" dirty="0">
                <a:solidFill>
                  <a:schemeClr val="bg1"/>
                </a:solidFill>
                <a:latin typeface="Times New Roman" pitchFamily="18" charset="0"/>
                <a:cs typeface="Times New Roman" pitchFamily="18" charset="0"/>
              </a:rPr>
              <a:t>Evans J.S</a:t>
            </a:r>
            <a:r>
              <a:rPr lang="en-US" sz="1200" dirty="0">
                <a:solidFill>
                  <a:schemeClr val="bg1"/>
                </a:solidFill>
                <a:latin typeface="Times New Roman" pitchFamily="18" charset="0"/>
                <a:cs typeface="Times New Roman" pitchFamily="18" charset="0"/>
              </a:rPr>
              <a:t>., M.A. Murphy, Z.A. Holden, S.A. Cushman (2011). Modeling species distribution and change using Random Forests </a:t>
            </a:r>
            <a:r>
              <a:rPr lang="en-US" sz="1200" i="1" dirty="0">
                <a:solidFill>
                  <a:schemeClr val="bg1"/>
                </a:solidFill>
                <a:latin typeface="Times New Roman" pitchFamily="18" charset="0"/>
                <a:cs typeface="Times New Roman" pitchFamily="18" charset="0"/>
              </a:rPr>
              <a:t>in Predictive species and habitat modeling in landscape ecology: concepts and applications.</a:t>
            </a:r>
            <a:r>
              <a:rPr lang="en-US" sz="1200" dirty="0">
                <a:solidFill>
                  <a:schemeClr val="bg1"/>
                </a:solidFill>
                <a:latin typeface="Times New Roman" pitchFamily="18" charset="0"/>
                <a:cs typeface="Times New Roman" pitchFamily="18" charset="0"/>
              </a:rPr>
              <a:t> </a:t>
            </a:r>
            <a:r>
              <a:rPr lang="en-US" sz="1200" dirty="0" err="1">
                <a:solidFill>
                  <a:schemeClr val="bg1"/>
                </a:solidFill>
                <a:latin typeface="Times New Roman" pitchFamily="18" charset="0"/>
                <a:cs typeface="Times New Roman" pitchFamily="18" charset="0"/>
              </a:rPr>
              <a:t>eds</a:t>
            </a:r>
            <a:r>
              <a:rPr lang="en-US" sz="1200" i="1" dirty="0">
                <a:solidFill>
                  <a:schemeClr val="bg1"/>
                </a:solidFill>
                <a:latin typeface="Times New Roman" pitchFamily="18" charset="0"/>
                <a:cs typeface="Times New Roman" pitchFamily="18" charset="0"/>
              </a:rPr>
              <a:t> </a:t>
            </a:r>
            <a:r>
              <a:rPr lang="en-US" sz="1200" dirty="0">
                <a:solidFill>
                  <a:schemeClr val="bg1"/>
                </a:solidFill>
                <a:latin typeface="Times New Roman" pitchFamily="18" charset="0"/>
                <a:cs typeface="Times New Roman" pitchFamily="18" charset="0"/>
              </a:rPr>
              <a:t>Drew CA, YF </a:t>
            </a:r>
            <a:r>
              <a:rPr lang="en-US" sz="1200" dirty="0" err="1">
                <a:solidFill>
                  <a:schemeClr val="bg1"/>
                </a:solidFill>
                <a:latin typeface="Times New Roman" pitchFamily="18" charset="0"/>
                <a:cs typeface="Times New Roman" pitchFamily="18" charset="0"/>
              </a:rPr>
              <a:t>Wiersma</a:t>
            </a:r>
            <a:r>
              <a:rPr lang="en-US" sz="1200" u="sng" dirty="0">
                <a:solidFill>
                  <a:schemeClr val="bg1"/>
                </a:solidFill>
                <a:latin typeface="Times New Roman" pitchFamily="18" charset="0"/>
                <a:cs typeface="Times New Roman" pitchFamily="18" charset="0"/>
              </a:rPr>
              <a:t>,</a:t>
            </a:r>
            <a:r>
              <a:rPr lang="en-US" sz="1200" dirty="0">
                <a:solidFill>
                  <a:schemeClr val="bg1"/>
                </a:solidFill>
                <a:latin typeface="Times New Roman" pitchFamily="18" charset="0"/>
                <a:cs typeface="Times New Roman" pitchFamily="18" charset="0"/>
              </a:rPr>
              <a:t> F </a:t>
            </a:r>
            <a:r>
              <a:rPr lang="en-US" sz="1200" dirty="0" err="1">
                <a:solidFill>
                  <a:schemeClr val="bg1"/>
                </a:solidFill>
                <a:latin typeface="Times New Roman" pitchFamily="18" charset="0"/>
                <a:cs typeface="Times New Roman" pitchFamily="18" charset="0"/>
              </a:rPr>
              <a:t>Huettmann</a:t>
            </a:r>
            <a:r>
              <a:rPr lang="en-US" sz="1200" dirty="0">
                <a:solidFill>
                  <a:schemeClr val="bg1"/>
                </a:solidFill>
                <a:latin typeface="Times New Roman" pitchFamily="18" charset="0"/>
                <a:cs typeface="Times New Roman" pitchFamily="18" charset="0"/>
              </a:rPr>
              <a:t>. Springer, NY </a:t>
            </a:r>
          </a:p>
          <a:p>
            <a:pPr lvl="0">
              <a:spcBef>
                <a:spcPct val="0"/>
              </a:spcBef>
              <a:defRPr/>
            </a:pPr>
            <a:endParaRPr kumimoji="0" lang="en-US" sz="12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066271050"/>
      </p:ext>
    </p:extLst>
  </p:cSld>
  <p:clrMapOvr>
    <a:masterClrMapping/>
  </p:clrMapOvr>
  <p:transition spd="med">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28600" y="609600"/>
            <a:ext cx="8686800" cy="5638800"/>
            <a:chOff x="1143000" y="990600"/>
            <a:chExt cx="8153400" cy="5503172"/>
          </a:xfrm>
        </p:grpSpPr>
        <p:pic>
          <p:nvPicPr>
            <p:cNvPr id="47109" name="Picture 5" descr="StudyArea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43000" y="990600"/>
              <a:ext cx="8153400" cy="5503172"/>
            </a:xfrm>
            <a:prstGeom prst="rect">
              <a:avLst/>
            </a:prstGeom>
            <a:ln>
              <a:noFill/>
            </a:ln>
            <a:effectLst>
              <a:reflection blurRad="12700" stA="30000" endPos="30000" dist="5000" dir="5400000" sy="-100000" algn="bl" rotWithShape="0"/>
            </a:effectLst>
            <a:scene3d>
              <a:camera prst="orthographicFront"/>
              <a:lightRig rig="threePt" dir="t"/>
            </a:scene3d>
            <a:sp3d>
              <a:bevelT/>
            </a:sp3d>
          </p:spPr>
        </p:pic>
        <p:grpSp>
          <p:nvGrpSpPr>
            <p:cNvPr id="7" name="Group 6"/>
            <p:cNvGrpSpPr/>
            <p:nvPr/>
          </p:nvGrpSpPr>
          <p:grpSpPr>
            <a:xfrm>
              <a:off x="1143000" y="4893572"/>
              <a:ext cx="1962150" cy="1557338"/>
              <a:chOff x="414338" y="4800600"/>
              <a:chExt cx="2386012" cy="1633538"/>
            </a:xfrm>
          </p:grpSpPr>
          <p:pic>
            <p:nvPicPr>
              <p:cNvPr id="47111" name="Picture 7" descr="USA"/>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4338" y="4800600"/>
                <a:ext cx="2386012" cy="1633538"/>
              </a:xfrm>
              <a:prstGeom prst="rect">
                <a:avLst/>
              </a:prstGeom>
              <a:ln>
                <a:noFill/>
              </a:ln>
              <a:effectLst>
                <a:reflection blurRad="12700" stA="30000" endPos="30000" dist="5000" dir="5400000" sy="-100000" algn="bl" rotWithShape="0"/>
              </a:effectLst>
              <a:scene3d>
                <a:camera prst="orthographicFront"/>
                <a:lightRig rig="threePt" dir="t"/>
              </a:scene3d>
              <a:sp3d>
                <a:bevelT/>
              </a:sp3d>
            </p:spPr>
          </p:pic>
          <p:sp>
            <p:nvSpPr>
              <p:cNvPr id="47113" name="AutoShape 9"/>
              <p:cNvSpPr>
                <a:spLocks noChangeArrowheads="1"/>
              </p:cNvSpPr>
              <p:nvPr/>
            </p:nvSpPr>
            <p:spPr bwMode="auto">
              <a:xfrm>
                <a:off x="800100" y="4824413"/>
                <a:ext cx="152400" cy="152400"/>
              </a:xfrm>
              <a:prstGeom prst="star5">
                <a:avLst/>
              </a:prstGeom>
              <a:solidFill>
                <a:srgbClr val="000000"/>
              </a:solidFill>
              <a:ln w="9525">
                <a:solidFill>
                  <a:schemeClr val="tx1"/>
                </a:solidFill>
                <a:miter lim="800000"/>
                <a:headEnd/>
                <a:tailEnd/>
              </a:ln>
              <a:effectLst/>
              <a:scene3d>
                <a:camera prst="orthographicFront"/>
                <a:lightRig rig="threePt" dir="t"/>
              </a:scene3d>
              <a:sp3d>
                <a:bevelT/>
              </a:sp3d>
            </p:spPr>
            <p:txBody>
              <a:bodyPr wrap="none" anchor="ctr"/>
              <a:lstStyle/>
              <a:p>
                <a:endParaRPr lang="en-US"/>
              </a:p>
            </p:txBody>
          </p:sp>
        </p:grpSp>
      </p:grpSp>
      <p:sp>
        <p:nvSpPr>
          <p:cNvPr id="47110" name="Text Box 6"/>
          <p:cNvSpPr txBox="1">
            <a:spLocks noChangeArrowheads="1"/>
          </p:cNvSpPr>
          <p:nvPr/>
        </p:nvSpPr>
        <p:spPr bwMode="auto">
          <a:xfrm>
            <a:off x="5943600" y="838200"/>
            <a:ext cx="2788007" cy="923330"/>
          </a:xfrm>
          <a:prstGeom prst="rect">
            <a:avLst/>
          </a:prstGeom>
          <a:noFill/>
          <a:ln w="9525">
            <a:noFill/>
            <a:miter lim="800000"/>
            <a:headEnd/>
            <a:tailEnd/>
          </a:ln>
          <a:effectLst/>
        </p:spPr>
        <p:txBody>
          <a:bodyPr wrap="none">
            <a:spAutoFit/>
          </a:bodyPr>
          <a:lstStyle/>
          <a:p>
            <a:pPr eaLnBrk="1" hangingPunct="1"/>
            <a:r>
              <a:rPr lang="en-US" dirty="0">
                <a:solidFill>
                  <a:schemeClr val="bg1"/>
                </a:solidFill>
                <a:latin typeface="Times New Roman" pitchFamily="18" charset="0"/>
              </a:rPr>
              <a:t>Study Area – 959,712 acres </a:t>
            </a:r>
          </a:p>
          <a:p>
            <a:pPr eaLnBrk="1" hangingPunct="1"/>
            <a:r>
              <a:rPr lang="en-US" dirty="0">
                <a:solidFill>
                  <a:schemeClr val="bg1"/>
                </a:solidFill>
                <a:latin typeface="Times New Roman" pitchFamily="18" charset="0"/>
              </a:rPr>
              <a:t>Northern Idaho, USA </a:t>
            </a:r>
          </a:p>
          <a:p>
            <a:pPr eaLnBrk="1" hangingPunct="1"/>
            <a:r>
              <a:rPr lang="en-US" dirty="0">
                <a:solidFill>
                  <a:schemeClr val="bg1"/>
                </a:solidFill>
                <a:latin typeface="Times New Roman" pitchFamily="18" charset="0"/>
              </a:rPr>
              <a:t>433 Intensified FIA plots</a:t>
            </a:r>
          </a:p>
        </p:txBody>
      </p:sp>
    </p:spTree>
  </p:cSld>
  <p:clrMapOvr>
    <a:masterClrMapping/>
  </p:clrMapOvr>
  <p:transition spd="med">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79" name="Group 35"/>
          <p:cNvGraphicFramePr>
            <a:graphicFrameLocks noGrp="1"/>
          </p:cNvGraphicFramePr>
          <p:nvPr>
            <p:ph idx="1"/>
          </p:nvPr>
        </p:nvGraphicFramePr>
        <p:xfrm>
          <a:off x="277813" y="5559802"/>
          <a:ext cx="4386263" cy="1097280"/>
        </p:xfrm>
        <a:graphic>
          <a:graphicData uri="http://schemas.openxmlformats.org/drawingml/2006/table">
            <a:tbl>
              <a:tblPr/>
              <a:tblGrid>
                <a:gridCol w="835025">
                  <a:extLst>
                    <a:ext uri="{9D8B030D-6E8A-4147-A177-3AD203B41FA5}">
                      <a16:colId xmlns:a16="http://schemas.microsoft.com/office/drawing/2014/main" val="20000"/>
                    </a:ext>
                  </a:extLst>
                </a:gridCol>
                <a:gridCol w="1131888">
                  <a:extLst>
                    <a:ext uri="{9D8B030D-6E8A-4147-A177-3AD203B41FA5}">
                      <a16:colId xmlns:a16="http://schemas.microsoft.com/office/drawing/2014/main" val="20001"/>
                    </a:ext>
                  </a:extLst>
                </a:gridCol>
                <a:gridCol w="1209675">
                  <a:extLst>
                    <a:ext uri="{9D8B030D-6E8A-4147-A177-3AD203B41FA5}">
                      <a16:colId xmlns:a16="http://schemas.microsoft.com/office/drawing/2014/main" val="20002"/>
                    </a:ext>
                  </a:extLst>
                </a:gridCol>
                <a:gridCol w="1209675">
                  <a:extLst>
                    <a:ext uri="{9D8B030D-6E8A-4147-A177-3AD203B41FA5}">
                      <a16:colId xmlns:a16="http://schemas.microsoft.com/office/drawing/2014/main" val="20003"/>
                    </a:ext>
                  </a:extLst>
                </a:gridCol>
              </a:tblGrid>
              <a:tr h="2889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endParaRPr kumimoji="0" lang="en-US" sz="1800" b="0" i="0" u="none" strike="noStrike" cap="none" normalizeH="0" baseline="0" dirty="0">
                        <a:ln>
                          <a:noFill/>
                        </a:ln>
                        <a:solidFill>
                          <a:schemeClr val="bg1"/>
                        </a:solidFill>
                        <a:effectLst>
                          <a:outerShdw blurRad="38100" dist="38100" dir="2700000" algn="tl">
                            <a:srgbClr val="000000"/>
                          </a:outerShdw>
                        </a:effectLst>
                        <a:latin typeface="Times New Roman" pitchFamily="18"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dirty="0">
                          <a:ln>
                            <a:noFill/>
                          </a:ln>
                          <a:solidFill>
                            <a:schemeClr val="bg1"/>
                          </a:solidFill>
                          <a:effectLst>
                            <a:outerShdw blurRad="38100" dist="38100" dir="2700000" algn="tl">
                              <a:srgbClr val="000000"/>
                            </a:outerShdw>
                          </a:effectLst>
                          <a:latin typeface="Times New Roman" pitchFamily="18" charset="0"/>
                        </a:rPr>
                        <a:t>ABLA</a:t>
                      </a:r>
                    </a:p>
                  </a:txBody>
                  <a:tcP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a:ln>
                            <a:noFill/>
                          </a:ln>
                          <a:solidFill>
                            <a:schemeClr val="bg1"/>
                          </a:solidFill>
                          <a:effectLst>
                            <a:outerShdw blurRad="38100" dist="38100" dir="2700000" algn="tl">
                              <a:srgbClr val="000000"/>
                            </a:outerShdw>
                          </a:effectLst>
                          <a:latin typeface="Times New Roman" pitchFamily="18" charset="0"/>
                        </a:rPr>
                        <a:t>ABS</a:t>
                      </a:r>
                    </a:p>
                  </a:txBody>
                  <a:tcP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a:ln>
                            <a:noFill/>
                          </a:ln>
                          <a:solidFill>
                            <a:schemeClr val="bg1"/>
                          </a:solidFill>
                          <a:effectLst>
                            <a:outerShdw blurRad="38100" dist="38100" dir="2700000" algn="tl">
                              <a:srgbClr val="000000"/>
                            </a:outerShdw>
                          </a:effectLst>
                          <a:latin typeface="Times New Roman" pitchFamily="18" charset="0"/>
                        </a:rPr>
                        <a:t>ERROR</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905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a:ln>
                            <a:noFill/>
                          </a:ln>
                          <a:solidFill>
                            <a:schemeClr val="bg1"/>
                          </a:solidFill>
                          <a:effectLst>
                            <a:outerShdw blurRad="38100" dist="38100" dir="2700000" algn="tl">
                              <a:srgbClr val="000000"/>
                            </a:outerShdw>
                          </a:effectLst>
                          <a:latin typeface="Times New Roman" pitchFamily="18" charset="0"/>
                        </a:rPr>
                        <a:t>ABLA</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a:ln>
                            <a:noFill/>
                          </a:ln>
                          <a:solidFill>
                            <a:schemeClr val="bg1"/>
                          </a:solidFill>
                          <a:effectLst>
                            <a:outerShdw blurRad="38100" dist="38100" dir="2700000" algn="tl">
                              <a:srgbClr val="000000"/>
                            </a:outerShdw>
                          </a:effectLst>
                          <a:latin typeface="Times New Roman" pitchFamily="18" charset="0"/>
                        </a:rPr>
                        <a:t>76</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a:ln>
                            <a:noFill/>
                          </a:ln>
                          <a:solidFill>
                            <a:schemeClr val="bg1"/>
                          </a:solidFill>
                          <a:effectLst>
                            <a:outerShdw blurRad="38100" dist="38100" dir="2700000" algn="tl">
                              <a:srgbClr val="000000"/>
                            </a:outerShdw>
                          </a:effectLst>
                          <a:latin typeface="Times New Roman" pitchFamily="18" charset="0"/>
                        </a:rPr>
                        <a:t>17</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a:ln>
                            <a:noFill/>
                          </a:ln>
                          <a:solidFill>
                            <a:schemeClr val="bg1"/>
                          </a:solidFill>
                          <a:effectLst>
                            <a:outerShdw blurRad="38100" dist="38100" dir="2700000" algn="tl">
                              <a:srgbClr val="000000"/>
                            </a:outerShdw>
                          </a:effectLst>
                          <a:latin typeface="Times New Roman" pitchFamily="18" charset="0"/>
                        </a:rPr>
                        <a:t>0.18</a:t>
                      </a:r>
                      <a:endParaRPr kumimoji="0" lang="en-US" sz="2800" b="0" i="0" u="none" strike="noStrike" cap="none" normalizeH="0" baseline="0">
                        <a:ln>
                          <a:noFill/>
                        </a:ln>
                        <a:solidFill>
                          <a:schemeClr val="bg1"/>
                        </a:solidFill>
                        <a:effectLst>
                          <a:outerShdw blurRad="38100" dist="38100" dir="2700000" algn="tl">
                            <a:srgbClr val="000000"/>
                          </a:outerShdw>
                        </a:effectLst>
                        <a:latin typeface="Tahoma"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889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a:ln>
                            <a:noFill/>
                          </a:ln>
                          <a:solidFill>
                            <a:schemeClr val="bg1"/>
                          </a:solidFill>
                          <a:effectLst>
                            <a:outerShdw blurRad="38100" dist="38100" dir="2700000" algn="tl">
                              <a:srgbClr val="000000"/>
                            </a:outerShdw>
                          </a:effectLst>
                          <a:latin typeface="Times New Roman" pitchFamily="18" charset="0"/>
                        </a:rPr>
                        <a:t>ABS</a:t>
                      </a:r>
                    </a:p>
                  </a:txBody>
                  <a:tcP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a:ln>
                            <a:noFill/>
                          </a:ln>
                          <a:solidFill>
                            <a:schemeClr val="bg1"/>
                          </a:solidFill>
                          <a:effectLst>
                            <a:outerShdw blurRad="38100" dist="38100" dir="2700000" algn="tl">
                              <a:srgbClr val="000000"/>
                            </a:outerShdw>
                          </a:effectLst>
                          <a:latin typeface="Times New Roman" pitchFamily="18" charset="0"/>
                        </a:rPr>
                        <a:t>75</a:t>
                      </a: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a:ln>
                            <a:noFill/>
                          </a:ln>
                          <a:solidFill>
                            <a:schemeClr val="bg1"/>
                          </a:solidFill>
                          <a:effectLst>
                            <a:outerShdw blurRad="38100" dist="38100" dir="2700000" algn="tl">
                              <a:srgbClr val="000000"/>
                            </a:outerShdw>
                          </a:effectLst>
                          <a:latin typeface="Times New Roman" pitchFamily="18" charset="0"/>
                        </a:rPr>
                        <a:t>266</a:t>
                      </a: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dirty="0">
                          <a:ln>
                            <a:noFill/>
                          </a:ln>
                          <a:solidFill>
                            <a:schemeClr val="bg1"/>
                          </a:solidFill>
                          <a:effectLst>
                            <a:outerShdw blurRad="38100" dist="38100" dir="2700000" algn="tl">
                              <a:srgbClr val="000000"/>
                            </a:outerShdw>
                          </a:effectLst>
                          <a:latin typeface="Times New Roman" pitchFamily="18" charset="0"/>
                        </a:rPr>
                        <a:t>0.21</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7375" name="Text Box 31"/>
          <p:cNvSpPr txBox="1">
            <a:spLocks noChangeArrowheads="1"/>
          </p:cNvSpPr>
          <p:nvPr/>
        </p:nvSpPr>
        <p:spPr bwMode="auto">
          <a:xfrm>
            <a:off x="182563" y="5186740"/>
            <a:ext cx="2501900" cy="366712"/>
          </a:xfrm>
          <a:prstGeom prst="rect">
            <a:avLst/>
          </a:prstGeom>
          <a:noFill/>
          <a:ln w="9525">
            <a:noFill/>
            <a:miter lim="800000"/>
            <a:headEnd/>
            <a:tailEnd/>
          </a:ln>
          <a:effectLst/>
        </p:spPr>
        <p:txBody>
          <a:bodyPr wrap="none">
            <a:spAutoFit/>
          </a:bodyPr>
          <a:lstStyle/>
          <a:p>
            <a:r>
              <a:rPr lang="en-US">
                <a:solidFill>
                  <a:schemeClr val="bg1"/>
                </a:solidFill>
                <a:latin typeface="Times New Roman" pitchFamily="18" charset="0"/>
              </a:rPr>
              <a:t>OOB Error estimate 21%</a:t>
            </a:r>
          </a:p>
        </p:txBody>
      </p:sp>
      <p:sp>
        <p:nvSpPr>
          <p:cNvPr id="57377" name="Text Box 33"/>
          <p:cNvSpPr txBox="1">
            <a:spLocks noChangeArrowheads="1"/>
          </p:cNvSpPr>
          <p:nvPr/>
        </p:nvSpPr>
        <p:spPr bwMode="auto">
          <a:xfrm>
            <a:off x="4832351" y="5288340"/>
            <a:ext cx="3510898" cy="1569660"/>
          </a:xfrm>
          <a:prstGeom prst="rect">
            <a:avLst/>
          </a:prstGeom>
          <a:noFill/>
          <a:ln w="9525">
            <a:noFill/>
            <a:miter lim="800000"/>
            <a:headEnd/>
            <a:tailEnd/>
          </a:ln>
          <a:effectLst/>
        </p:spPr>
        <p:txBody>
          <a:bodyPr wrap="none">
            <a:spAutoFit/>
          </a:bodyPr>
          <a:lstStyle/>
          <a:p>
            <a:r>
              <a:rPr lang="en-US" sz="2200" dirty="0">
                <a:solidFill>
                  <a:schemeClr val="bg1"/>
                </a:solidFill>
                <a:latin typeface="Times New Roman" pitchFamily="18" charset="0"/>
              </a:rPr>
              <a:t>Significant at </a:t>
            </a:r>
            <a:r>
              <a:rPr lang="en-US" sz="2200" i="1" dirty="0">
                <a:solidFill>
                  <a:schemeClr val="bg1"/>
                </a:solidFill>
                <a:latin typeface="Times New Roman" pitchFamily="18" charset="0"/>
              </a:rPr>
              <a:t>p</a:t>
            </a:r>
            <a:r>
              <a:rPr lang="en-US" sz="2200" dirty="0">
                <a:solidFill>
                  <a:schemeClr val="bg1"/>
                </a:solidFill>
                <a:latin typeface="Times New Roman" pitchFamily="18" charset="0"/>
              </a:rPr>
              <a:t>=0.05</a:t>
            </a:r>
          </a:p>
          <a:p>
            <a:r>
              <a:rPr lang="en-US" sz="2200" dirty="0">
                <a:solidFill>
                  <a:schemeClr val="bg1"/>
                </a:solidFill>
                <a:latin typeface="Times New Roman" pitchFamily="18" charset="0"/>
              </a:rPr>
              <a:t>Independent error rate = 10%</a:t>
            </a:r>
          </a:p>
          <a:p>
            <a:endParaRPr lang="en-US" sz="800" dirty="0">
              <a:solidFill>
                <a:schemeClr val="bg1"/>
              </a:solidFill>
              <a:latin typeface="Times New Roman" pitchFamily="18" charset="0"/>
            </a:endParaRPr>
          </a:p>
          <a:p>
            <a:r>
              <a:rPr lang="en-US" sz="2200" dirty="0">
                <a:solidFill>
                  <a:schemeClr val="bg1"/>
                </a:solidFill>
                <a:latin typeface="Times New Roman" pitchFamily="18" charset="0"/>
              </a:rPr>
              <a:t>Top 4 variables:</a:t>
            </a:r>
          </a:p>
          <a:p>
            <a:r>
              <a:rPr lang="en-US" sz="2200" dirty="0" err="1">
                <a:solidFill>
                  <a:schemeClr val="bg1"/>
                </a:solidFill>
                <a:latin typeface="Times New Roman" pitchFamily="18" charset="0"/>
              </a:rPr>
              <a:t>Elev</a:t>
            </a:r>
            <a:r>
              <a:rPr lang="en-US" sz="2200" dirty="0">
                <a:solidFill>
                  <a:schemeClr val="bg1"/>
                </a:solidFill>
                <a:latin typeface="Times New Roman" pitchFamily="18" charset="0"/>
              </a:rPr>
              <a:t>, </a:t>
            </a:r>
            <a:r>
              <a:rPr lang="en-US" sz="2200" dirty="0" err="1">
                <a:solidFill>
                  <a:schemeClr val="bg1"/>
                </a:solidFill>
                <a:latin typeface="Times New Roman" pitchFamily="18" charset="0"/>
              </a:rPr>
              <a:t>tdiff</a:t>
            </a:r>
            <a:r>
              <a:rPr lang="en-US" sz="2200" dirty="0">
                <a:solidFill>
                  <a:schemeClr val="bg1"/>
                </a:solidFill>
                <a:latin typeface="Times New Roman" pitchFamily="18" charset="0"/>
              </a:rPr>
              <a:t>, </a:t>
            </a:r>
            <a:r>
              <a:rPr lang="en-US" sz="2200" dirty="0" err="1">
                <a:solidFill>
                  <a:schemeClr val="bg1"/>
                </a:solidFill>
                <a:latin typeface="Times New Roman" pitchFamily="18" charset="0"/>
              </a:rPr>
              <a:t>ami</a:t>
            </a:r>
            <a:r>
              <a:rPr lang="en-US" sz="2200" dirty="0">
                <a:solidFill>
                  <a:schemeClr val="bg1"/>
                </a:solidFill>
                <a:latin typeface="Times New Roman" pitchFamily="18" charset="0"/>
              </a:rPr>
              <a:t>, dd0</a:t>
            </a:r>
          </a:p>
        </p:txBody>
      </p:sp>
      <p:pic>
        <p:nvPicPr>
          <p:cNvPr id="57380" name="Picture 3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66742" y="1442774"/>
            <a:ext cx="3924858" cy="358362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7381" name="Picture 37"/>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6165" y="1371599"/>
            <a:ext cx="4012197" cy="366432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8" name="Rectangle 2"/>
          <p:cNvSpPr txBox="1">
            <a:spLocks noChangeArrowheads="1"/>
          </p:cNvSpPr>
          <p:nvPr/>
        </p:nvSpPr>
        <p:spPr>
          <a:xfrm>
            <a:off x="6096000" y="152400"/>
            <a:ext cx="2951162" cy="609600"/>
          </a:xfrm>
          <a:prstGeom prst="rect">
            <a:avLst/>
          </a:prstGeom>
          <a:solidFill>
            <a:schemeClr val="accent5">
              <a:lumMod val="40000"/>
              <a:lumOff val="60000"/>
              <a:alpha val="40000"/>
            </a:schemeClr>
          </a:solidFill>
          <a:scene3d>
            <a:camera prst="orthographicFront"/>
            <a:lightRig rig="threePt" dir="t"/>
          </a:scene3d>
          <a:sp3d>
            <a:bevelT/>
          </a:sp3d>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Garamond" pitchFamily="18" charset="0"/>
                <a:ea typeface="+mj-ea"/>
                <a:cs typeface="+mj-cs"/>
              </a:rPr>
              <a:t>Gradient Models</a:t>
            </a:r>
          </a:p>
        </p:txBody>
      </p:sp>
      <p:sp>
        <p:nvSpPr>
          <p:cNvPr id="9" name="Text Box 5"/>
          <p:cNvSpPr txBox="1">
            <a:spLocks noChangeArrowheads="1"/>
          </p:cNvSpPr>
          <p:nvPr/>
        </p:nvSpPr>
        <p:spPr bwMode="auto">
          <a:xfrm rot="365384">
            <a:off x="5132264" y="1074789"/>
            <a:ext cx="3550677" cy="261610"/>
          </a:xfrm>
          <a:prstGeom prst="rect">
            <a:avLst/>
          </a:prstGeom>
          <a:noFill/>
          <a:ln w="9525">
            <a:noFill/>
            <a:miter lim="800000"/>
            <a:headEnd/>
            <a:tailEnd/>
          </a:ln>
          <a:effectLst/>
        </p:spPr>
        <p:txBody>
          <a:bodyPr wrap="square">
            <a:spAutoFit/>
          </a:bodyPr>
          <a:lstStyle/>
          <a:p>
            <a:pPr algn="ctr" eaLnBrk="1" hangingPunct="1">
              <a:spcBef>
                <a:spcPct val="50000"/>
              </a:spcBef>
            </a:pPr>
            <a:r>
              <a:rPr lang="en-US" sz="1100" dirty="0">
                <a:solidFill>
                  <a:schemeClr val="bg1"/>
                </a:solidFill>
                <a:latin typeface="Times New Roman" pitchFamily="18" charset="0"/>
              </a:rPr>
              <a:t>Multi-dimensional Scaling of proximity matrix</a:t>
            </a:r>
          </a:p>
        </p:txBody>
      </p:sp>
      <p:sp>
        <p:nvSpPr>
          <p:cNvPr id="10" name="Text Box 5"/>
          <p:cNvSpPr txBox="1">
            <a:spLocks noChangeArrowheads="1"/>
          </p:cNvSpPr>
          <p:nvPr/>
        </p:nvSpPr>
        <p:spPr bwMode="auto">
          <a:xfrm rot="365384">
            <a:off x="765859" y="1025801"/>
            <a:ext cx="3550677" cy="261610"/>
          </a:xfrm>
          <a:prstGeom prst="rect">
            <a:avLst/>
          </a:prstGeom>
          <a:noFill/>
          <a:ln w="9525">
            <a:noFill/>
            <a:miter lim="800000"/>
            <a:headEnd/>
            <a:tailEnd/>
          </a:ln>
          <a:effectLst/>
        </p:spPr>
        <p:txBody>
          <a:bodyPr wrap="square">
            <a:spAutoFit/>
          </a:bodyPr>
          <a:lstStyle/>
          <a:p>
            <a:pPr algn="ctr" eaLnBrk="1" hangingPunct="1">
              <a:spcBef>
                <a:spcPct val="50000"/>
              </a:spcBef>
            </a:pPr>
            <a:r>
              <a:rPr lang="en-US" sz="1100" dirty="0">
                <a:solidFill>
                  <a:schemeClr val="bg1"/>
                </a:solidFill>
                <a:latin typeface="Times New Roman" pitchFamily="18" charset="0"/>
              </a:rPr>
              <a:t>Model Margin Function</a:t>
            </a:r>
          </a:p>
        </p:txBody>
      </p:sp>
    </p:spTree>
  </p:cSld>
  <p:clrMapOvr>
    <a:masterClrMapping/>
  </p:clrMapOvr>
  <p:transition spd="med">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BLA_p"/>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19200" y="1295400"/>
            <a:ext cx="7696200" cy="51687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orthographicFront"/>
            <a:lightRig rig="threePt" dir="t"/>
          </a:scene3d>
          <a:sp3d>
            <a:bevelT/>
          </a:sp3d>
        </p:spPr>
      </p:pic>
      <p:sp>
        <p:nvSpPr>
          <p:cNvPr id="5" name="TextBox 4"/>
          <p:cNvSpPr txBox="1"/>
          <p:nvPr/>
        </p:nvSpPr>
        <p:spPr>
          <a:xfrm>
            <a:off x="1524000" y="5791200"/>
            <a:ext cx="3098541" cy="369332"/>
          </a:xfrm>
          <a:prstGeom prst="rect">
            <a:avLst/>
          </a:prstGeom>
          <a:solidFill>
            <a:schemeClr val="tx2">
              <a:alpha val="40000"/>
            </a:schemeClr>
          </a:solidFill>
          <a:scene3d>
            <a:camera prst="orthographicFront"/>
            <a:lightRig rig="threePt" dir="t"/>
          </a:scene3d>
          <a:sp3d>
            <a:bevelT/>
          </a:sp3d>
        </p:spPr>
        <p:txBody>
          <a:bodyPr wrap="none" rtlCol="0">
            <a:spAutoFit/>
          </a:bodyPr>
          <a:lstStyle/>
          <a:p>
            <a:r>
              <a:rPr lang="en-US" dirty="0">
                <a:solidFill>
                  <a:schemeClr val="bg1"/>
                </a:solidFill>
                <a:latin typeface="Garamond" pitchFamily="18" charset="0"/>
              </a:rPr>
              <a:t>Probability (</a:t>
            </a:r>
            <a:r>
              <a:rPr lang="en-US" i="1" dirty="0">
                <a:solidFill>
                  <a:schemeClr val="bg1"/>
                </a:solidFill>
                <a:latin typeface="Garamond" pitchFamily="18" charset="0"/>
              </a:rPr>
              <a:t>p</a:t>
            </a:r>
            <a:r>
              <a:rPr lang="en-US" dirty="0">
                <a:solidFill>
                  <a:schemeClr val="bg1"/>
                </a:solidFill>
                <a:latin typeface="Garamond" pitchFamily="18" charset="0"/>
              </a:rPr>
              <a:t>) of </a:t>
            </a:r>
            <a:r>
              <a:rPr lang="en-US" i="1" dirty="0" err="1">
                <a:solidFill>
                  <a:schemeClr val="bg1"/>
                </a:solidFill>
                <a:latin typeface="Garamond" pitchFamily="18" charset="0"/>
              </a:rPr>
              <a:t>Abies</a:t>
            </a:r>
            <a:r>
              <a:rPr lang="en-US" i="1" dirty="0">
                <a:solidFill>
                  <a:schemeClr val="bg1"/>
                </a:solidFill>
                <a:latin typeface="Garamond" pitchFamily="18" charset="0"/>
              </a:rPr>
              <a:t> </a:t>
            </a:r>
            <a:r>
              <a:rPr lang="en-US" i="1" dirty="0" err="1">
                <a:solidFill>
                  <a:schemeClr val="bg1"/>
                </a:solidFill>
                <a:latin typeface="Garamond" pitchFamily="18" charset="0"/>
              </a:rPr>
              <a:t>lasiocarpa</a:t>
            </a:r>
            <a:endParaRPr lang="en-US" dirty="0">
              <a:solidFill>
                <a:schemeClr val="bg1"/>
              </a:solidFill>
              <a:latin typeface="Garamond" pitchFamily="18" charset="0"/>
            </a:endParaRPr>
          </a:p>
        </p:txBody>
      </p:sp>
      <p:sp>
        <p:nvSpPr>
          <p:cNvPr id="6" name="Rectangle 2"/>
          <p:cNvSpPr txBox="1">
            <a:spLocks noChangeArrowheads="1"/>
          </p:cNvSpPr>
          <p:nvPr/>
        </p:nvSpPr>
        <p:spPr>
          <a:xfrm>
            <a:off x="1849438" y="381000"/>
            <a:ext cx="2951162" cy="6096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Garamond" pitchFamily="18" charset="0"/>
                <a:ea typeface="+mj-ea"/>
                <a:cs typeface="+mj-cs"/>
              </a:rPr>
              <a:t>Niche Probability</a:t>
            </a:r>
          </a:p>
        </p:txBody>
      </p:sp>
    </p:spTree>
  </p:cSld>
  <p:clrMapOvr>
    <a:masterClrMapping/>
  </p:clrMapOvr>
  <p:transition spd="med">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76669" y="6324600"/>
            <a:ext cx="4782399" cy="369332"/>
          </a:xfrm>
          <a:prstGeom prst="rect">
            <a:avLst/>
          </a:prstGeom>
          <a:solidFill>
            <a:schemeClr val="accent1">
              <a:alpha val="40000"/>
            </a:schemeClr>
          </a:solidFill>
          <a:scene3d>
            <a:camera prst="orthographicFront"/>
            <a:lightRig rig="threePt" dir="t"/>
          </a:scene3d>
          <a:sp3d>
            <a:bevelT/>
          </a:sp3d>
        </p:spPr>
        <p:txBody>
          <a:bodyPr wrap="none" rtlCol="0">
            <a:spAutoFit/>
          </a:bodyPr>
          <a:lstStyle/>
          <a:p>
            <a:r>
              <a:rPr lang="en-US" b="1" dirty="0">
                <a:solidFill>
                  <a:schemeClr val="bg1"/>
                </a:solidFill>
                <a:latin typeface="Garamond" pitchFamily="18" charset="0"/>
              </a:rPr>
              <a:t>Probability (gradient) surfaces of three species</a:t>
            </a:r>
          </a:p>
        </p:txBody>
      </p:sp>
      <p:pic>
        <p:nvPicPr>
          <p:cNvPr id="4" name="Picture 3" descr="ABLA.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81199" y="1295400"/>
            <a:ext cx="4188263" cy="281720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Picture 4" descr="PIPO.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24109" y="2209800"/>
            <a:ext cx="4195891" cy="28194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 name="Picture 5" descr="THPL.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54702" y="3276600"/>
            <a:ext cx="4184498" cy="28194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8" name="Rectangle 2"/>
          <p:cNvSpPr txBox="1">
            <a:spLocks noChangeArrowheads="1"/>
          </p:cNvSpPr>
          <p:nvPr/>
        </p:nvSpPr>
        <p:spPr>
          <a:xfrm>
            <a:off x="1849438" y="381000"/>
            <a:ext cx="2951162" cy="6096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Garamond" pitchFamily="18" charset="0"/>
                <a:ea typeface="+mj-ea"/>
                <a:cs typeface="+mj-cs"/>
              </a:rPr>
              <a:t>Niche Probability</a:t>
            </a:r>
          </a:p>
        </p:txBody>
      </p:sp>
    </p:spTree>
  </p:cSld>
  <p:clrMapOvr>
    <a:masterClrMapping/>
  </p:clrMapOvr>
  <p:transition spd="med">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828800" y="457200"/>
            <a:ext cx="4724400" cy="457200"/>
          </a:xfrm>
          <a:solidFill>
            <a:schemeClr val="accent5">
              <a:lumMod val="40000"/>
              <a:lumOff val="60000"/>
              <a:alpha val="40000"/>
            </a:schemeClr>
          </a:solidFill>
          <a:scene3d>
            <a:camera prst="orthographicFront"/>
            <a:lightRig rig="threePt" dir="t"/>
          </a:scene3d>
          <a:sp3d>
            <a:bevelT/>
          </a:sp3d>
        </p:spPr>
        <p:txBody>
          <a:bodyPr>
            <a:noAutofit/>
          </a:bodyPr>
          <a:lstStyle/>
          <a:p>
            <a:r>
              <a:rPr lang="en-US" sz="2800" dirty="0">
                <a:solidFill>
                  <a:schemeClr val="bg1"/>
                </a:solidFill>
                <a:effectLst>
                  <a:outerShdw blurRad="38100" dist="38100" dir="2700000" algn="tl">
                    <a:srgbClr val="000000">
                      <a:alpha val="43137"/>
                    </a:srgbClr>
                  </a:outerShdw>
                </a:effectLst>
                <a:latin typeface="Garamond" pitchFamily="18" charset="0"/>
              </a:rPr>
              <a:t>Incorporating spatial process</a:t>
            </a:r>
          </a:p>
        </p:txBody>
      </p:sp>
      <p:sp>
        <p:nvSpPr>
          <p:cNvPr id="3" name="TextBox 2"/>
          <p:cNvSpPr txBox="1"/>
          <p:nvPr/>
        </p:nvSpPr>
        <p:spPr>
          <a:xfrm>
            <a:off x="1828800" y="1219200"/>
            <a:ext cx="6934200" cy="5334000"/>
          </a:xfrm>
          <a:prstGeom prst="rect">
            <a:avLst/>
          </a:prstGeom>
          <a:noFill/>
        </p:spPr>
        <p:txBody>
          <a:bodyPr wrap="square" rtlCol="0">
            <a:noAutofit/>
          </a:bodyPr>
          <a:lstStyle/>
          <a:p>
            <a:r>
              <a:rPr lang="en-US" sz="2400" b="1" dirty="0">
                <a:solidFill>
                  <a:schemeClr val="bg1"/>
                </a:solidFill>
                <a:latin typeface="Times New Roman" pitchFamily="18" charset="0"/>
                <a:cs typeface="Times New Roman" pitchFamily="18" charset="0"/>
              </a:rPr>
              <a:t>Parameters</a:t>
            </a:r>
          </a:p>
          <a:p>
            <a:r>
              <a:rPr lang="en-US" sz="2400" dirty="0">
                <a:solidFill>
                  <a:schemeClr val="bg1"/>
                </a:solidFill>
                <a:latin typeface="Times New Roman" pitchFamily="18" charset="0"/>
                <a:cs typeface="Times New Roman" pitchFamily="18" charset="0"/>
              </a:rPr>
              <a:t>	Naïve – [X,Y]</a:t>
            </a:r>
          </a:p>
          <a:p>
            <a:endParaRPr lang="en-US" sz="1200" dirty="0">
              <a:solidFill>
                <a:schemeClr val="bg1"/>
              </a:solidFill>
              <a:latin typeface="Times New Roman" pitchFamily="18" charset="0"/>
              <a:cs typeface="Times New Roman" pitchFamily="18" charset="0"/>
            </a:endParaRPr>
          </a:p>
          <a:p>
            <a:r>
              <a:rPr lang="en-US" sz="2400" dirty="0">
                <a:solidFill>
                  <a:schemeClr val="bg1"/>
                </a:solidFill>
                <a:latin typeface="Times New Roman" pitchFamily="18" charset="0"/>
                <a:cs typeface="Times New Roman" pitchFamily="18" charset="0"/>
              </a:rPr>
              <a:t>	Trend – Nth order polynomial</a:t>
            </a:r>
          </a:p>
          <a:p>
            <a:endParaRPr lang="en-US" sz="1200" dirty="0">
              <a:solidFill>
                <a:schemeClr val="bg1"/>
              </a:solidFill>
              <a:latin typeface="Times New Roman" pitchFamily="18" charset="0"/>
              <a:cs typeface="Times New Roman" pitchFamily="18" charset="0"/>
            </a:endParaRPr>
          </a:p>
          <a:p>
            <a:r>
              <a:rPr lang="en-US" sz="2400" dirty="0">
                <a:solidFill>
                  <a:schemeClr val="bg1"/>
                </a:solidFill>
                <a:latin typeface="Times New Roman" pitchFamily="18" charset="0"/>
                <a:cs typeface="Times New Roman" pitchFamily="18" charset="0"/>
              </a:rPr>
              <a:t>	Distance matrix </a:t>
            </a:r>
          </a:p>
          <a:p>
            <a:endParaRPr lang="en-US" sz="1200" dirty="0">
              <a:solidFill>
                <a:schemeClr val="bg1"/>
              </a:solidFill>
              <a:latin typeface="Times New Roman" pitchFamily="18" charset="0"/>
              <a:cs typeface="Times New Roman" pitchFamily="18" charset="0"/>
            </a:endParaRPr>
          </a:p>
          <a:p>
            <a:r>
              <a:rPr lang="en-US" sz="2400" dirty="0">
                <a:solidFill>
                  <a:schemeClr val="bg1"/>
                </a:solidFill>
                <a:latin typeface="Times New Roman" pitchFamily="18" charset="0"/>
                <a:cs typeface="Times New Roman" pitchFamily="18" charset="0"/>
              </a:rPr>
              <a:t>	Neighbor score or weight</a:t>
            </a:r>
          </a:p>
          <a:p>
            <a:endParaRPr lang="en-US" sz="2400" dirty="0">
              <a:solidFill>
                <a:schemeClr val="bg1"/>
              </a:solidFill>
              <a:latin typeface="Times New Roman" pitchFamily="18" charset="0"/>
              <a:cs typeface="Times New Roman" pitchFamily="18" charset="0"/>
            </a:endParaRPr>
          </a:p>
          <a:p>
            <a:r>
              <a:rPr lang="en-US" sz="2400" b="1" dirty="0">
                <a:solidFill>
                  <a:schemeClr val="bg1"/>
                </a:solidFill>
                <a:latin typeface="Times New Roman" pitchFamily="18" charset="0"/>
                <a:cs typeface="Times New Roman" pitchFamily="18" charset="0"/>
              </a:rPr>
              <a:t>Conditioning data</a:t>
            </a:r>
          </a:p>
          <a:p>
            <a:r>
              <a:rPr lang="en-US" sz="2400" dirty="0">
                <a:solidFill>
                  <a:schemeClr val="bg1"/>
                </a:solidFill>
                <a:latin typeface="Times New Roman" pitchFamily="18" charset="0"/>
                <a:cs typeface="Times New Roman" pitchFamily="18" charset="0"/>
              </a:rPr>
              <a:t>	Spatially lagged dependent variable</a:t>
            </a:r>
          </a:p>
          <a:p>
            <a:endParaRPr lang="en-US" sz="1200" dirty="0">
              <a:solidFill>
                <a:schemeClr val="bg1"/>
              </a:solidFill>
              <a:latin typeface="Times New Roman" pitchFamily="18" charset="0"/>
              <a:cs typeface="Times New Roman" pitchFamily="18" charset="0"/>
            </a:endParaRPr>
          </a:p>
          <a:p>
            <a:r>
              <a:rPr lang="en-US" sz="2400" dirty="0">
                <a:solidFill>
                  <a:schemeClr val="bg1"/>
                </a:solidFill>
                <a:latin typeface="Times New Roman" pitchFamily="18" charset="0"/>
                <a:cs typeface="Times New Roman" pitchFamily="18" charset="0"/>
              </a:rPr>
              <a:t>	Spatial Moving Average – adjust estimate</a:t>
            </a:r>
          </a:p>
          <a:p>
            <a:endParaRPr lang="en-US" dirty="0">
              <a:solidFill>
                <a:schemeClr val="bg1"/>
              </a:solidFill>
              <a:latin typeface="Times New Roman" pitchFamily="18" charset="0"/>
              <a:cs typeface="Times New Roman" pitchFamily="18" charset="0"/>
            </a:endParaRPr>
          </a:p>
          <a:p>
            <a:r>
              <a:rPr lang="en-US" sz="2400" b="1" dirty="0">
                <a:solidFill>
                  <a:schemeClr val="bg1"/>
                </a:solidFill>
                <a:latin typeface="Times New Roman" pitchFamily="18" charset="0"/>
                <a:cs typeface="Times New Roman" pitchFamily="18" charset="0"/>
              </a:rPr>
              <a:t>Caution</a:t>
            </a:r>
            <a:r>
              <a:rPr lang="en-US" sz="2400" dirty="0">
                <a:solidFill>
                  <a:schemeClr val="bg1"/>
                </a:solidFill>
                <a:latin typeface="Times New Roman" pitchFamily="18" charset="0"/>
                <a:cs typeface="Times New Roman" pitchFamily="18" charset="0"/>
              </a:rPr>
              <a:t>: the spatial process may already be accounted for in </a:t>
            </a:r>
            <a:r>
              <a:rPr lang="en-US" sz="2400" dirty="0" err="1">
                <a:solidFill>
                  <a:schemeClr val="bg1"/>
                </a:solidFill>
                <a:latin typeface="Times New Roman" pitchFamily="18" charset="0"/>
                <a:cs typeface="Times New Roman" pitchFamily="18" charset="0"/>
              </a:rPr>
              <a:t>nonstationarity</a:t>
            </a:r>
            <a:r>
              <a:rPr lang="en-US" sz="2400" dirty="0">
                <a:solidFill>
                  <a:schemeClr val="bg1"/>
                </a:solidFill>
                <a:latin typeface="Times New Roman" pitchFamily="18" charset="0"/>
                <a:cs typeface="Times New Roman" pitchFamily="18" charset="0"/>
              </a:rPr>
              <a:t> of  covariates</a:t>
            </a:r>
          </a:p>
          <a:p>
            <a:endParaRPr lang="en-US" sz="24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139274102"/>
      </p:ext>
    </p:extLst>
  </p:cSld>
  <p:clrMapOvr>
    <a:masterClrMapping/>
  </p:clrMapOvr>
  <p:transition spd="med">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09800" y="261257"/>
            <a:ext cx="6553200" cy="6400800"/>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18"/>
          <p:cNvSpPr txBox="1">
            <a:spLocks noChangeArrowheads="1"/>
          </p:cNvSpPr>
          <p:nvPr/>
        </p:nvSpPr>
        <p:spPr bwMode="auto">
          <a:xfrm>
            <a:off x="2362200" y="5791200"/>
            <a:ext cx="2819400" cy="707886"/>
          </a:xfrm>
          <a:prstGeom prst="rect">
            <a:avLst/>
          </a:prstGeom>
          <a:solidFill>
            <a:schemeClr val="tx2">
              <a:alpha val="40000"/>
            </a:schemeClr>
          </a:solidFill>
          <a:ln w="9525">
            <a:noFill/>
            <a:miter lim="800000"/>
            <a:headEnd/>
            <a:tailEnd/>
          </a:ln>
          <a:effectLst/>
          <a:scene3d>
            <a:camera prst="orthographicFront"/>
            <a:lightRig rig="threePt" dir="t"/>
          </a:scene3d>
          <a:sp3d>
            <a:bevelT/>
          </a:sp3d>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r>
              <a:rPr lang="en-US" sz="2000" dirty="0" err="1">
                <a:solidFill>
                  <a:schemeClr val="bg1"/>
                </a:solidFill>
                <a:latin typeface="Times New Roman" pitchFamily="18" charset="0"/>
              </a:rPr>
              <a:t>Bivariate</a:t>
            </a:r>
            <a:r>
              <a:rPr lang="en-US" sz="2000" dirty="0">
                <a:solidFill>
                  <a:schemeClr val="bg1"/>
                </a:solidFill>
                <a:latin typeface="Times New Roman" pitchFamily="18" charset="0"/>
              </a:rPr>
              <a:t> Kernel Density </a:t>
            </a:r>
          </a:p>
          <a:p>
            <a:r>
              <a:rPr lang="en-US" sz="2000" dirty="0">
                <a:solidFill>
                  <a:schemeClr val="bg1"/>
                </a:solidFill>
                <a:latin typeface="Times New Roman" pitchFamily="18" charset="0"/>
              </a:rPr>
              <a:t>Estimates (KDE)</a:t>
            </a:r>
          </a:p>
        </p:txBody>
      </p:sp>
    </p:spTree>
  </p:cSld>
  <p:clrMapOvr>
    <a:masterClrMapping/>
  </p:clrMapOvr>
  <p:transition spd="med">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849438" y="381000"/>
            <a:ext cx="3106441" cy="609600"/>
          </a:xfrm>
          <a:prstGeom prst="rect">
            <a:avLst/>
          </a:prstGeom>
          <a:solidFill>
            <a:schemeClr val="accent5">
              <a:lumMod val="40000"/>
              <a:lumOff val="60000"/>
              <a:alpha val="40000"/>
            </a:schemeClr>
          </a:solidFill>
          <a:scene3d>
            <a:camera prst="orthographicFront"/>
            <a:lightRig rig="threePt" dir="t"/>
          </a:scene3d>
          <a:sp3d>
            <a:bevelT/>
          </a:sp3d>
        </p:spPr>
        <p:txBody>
          <a:bodyPr>
            <a:normAutofit fontScale="70000" lnSpcReduction="20000"/>
          </a:bodyPr>
          <a:lstStyle/>
          <a:p>
            <a:r>
              <a:rPr lang="en-US" sz="2800" dirty="0">
                <a:solidFill>
                  <a:schemeClr val="bg1"/>
                </a:solidFill>
                <a:latin typeface="Times New Roman" pitchFamily="18" charset="0"/>
              </a:rPr>
              <a:t>Multivariate Kernel Density </a:t>
            </a:r>
          </a:p>
          <a:p>
            <a:r>
              <a:rPr lang="en-US" sz="2800" dirty="0">
                <a:solidFill>
                  <a:schemeClr val="bg1"/>
                </a:solidFill>
                <a:latin typeface="Times New Roman" pitchFamily="18" charset="0"/>
              </a:rPr>
              <a:t>Estimates (KDE)</a:t>
            </a:r>
          </a:p>
        </p:txBody>
      </p:sp>
      <p:pic>
        <p:nvPicPr>
          <p:cNvPr id="4" name="Picture 4"/>
          <p:cNvPicPr>
            <a:picLocks noChangeAspect="1" noChangeArrowheads="1"/>
          </p:cNvPicPr>
          <p:nvPr/>
        </p:nvPicPr>
        <p:blipFill>
          <a:blip r:embed="rId2" cstate="print"/>
          <a:srcRect/>
          <a:stretch>
            <a:fillRect/>
          </a:stretch>
        </p:blipFill>
        <p:spPr bwMode="auto">
          <a:xfrm>
            <a:off x="2063158" y="381000"/>
            <a:ext cx="5785442" cy="62484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Text Box 5"/>
          <p:cNvSpPr txBox="1">
            <a:spLocks noChangeArrowheads="1"/>
          </p:cNvSpPr>
          <p:nvPr/>
        </p:nvSpPr>
        <p:spPr bwMode="auto">
          <a:xfrm rot="17359949">
            <a:off x="224409" y="3188686"/>
            <a:ext cx="3864535" cy="369332"/>
          </a:xfrm>
          <a:prstGeom prst="rect">
            <a:avLst/>
          </a:prstGeom>
          <a:noFill/>
          <a:ln w="9525">
            <a:noFill/>
            <a:miter lim="800000"/>
            <a:headEnd/>
            <a:tailEnd/>
          </a:ln>
          <a:effectLst/>
        </p:spPr>
        <p:txBody>
          <a:bodyPr wrap="square">
            <a:spAutoFit/>
          </a:bodyPr>
          <a:lstStyle/>
          <a:p>
            <a:r>
              <a:rPr lang="en-US" dirty="0">
                <a:solidFill>
                  <a:schemeClr val="bg1"/>
                </a:solidFill>
                <a:latin typeface="Times New Roman" pitchFamily="18" charset="0"/>
              </a:rPr>
              <a:t>Volumetric (multivariate) approaches</a:t>
            </a:r>
          </a:p>
        </p:txBody>
      </p:sp>
    </p:spTree>
  </p:cSld>
  <p:clrMapOvr>
    <a:masterClrMapping/>
  </p:clrMapOvr>
  <p:transition spd="med">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8" name="Picture 10" descr="BonnersSppDiversity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32031" y="381000"/>
            <a:ext cx="8935769" cy="6019800"/>
          </a:xfrm>
          <a:prstGeom prst="rect">
            <a:avLst/>
          </a:prstGeom>
          <a:ln>
            <a:noFill/>
          </a:ln>
          <a:effectLst>
            <a:outerShdw blurRad="152400" dist="12000" dir="900000" sy="98000" kx="110000" ky="200000" algn="tl" rotWithShape="0">
              <a:srgbClr val="000000">
                <a:alpha val="30000"/>
              </a:srgbClr>
            </a:outerShdw>
            <a:reflection blurRad="6350" stA="52000" endA="300" endPos="35000" dir="5400000" sy="-100000" algn="bl" rotWithShape="0"/>
          </a:effectLst>
          <a:scene3d>
            <a:camera prst="perspectiveRelaxed">
              <a:rot lat="19800000" lon="1200000" rev="20820000"/>
            </a:camera>
            <a:lightRig rig="threePt" dir="t"/>
          </a:scene3d>
          <a:sp3d contourW="6350" prstMaterial="matte">
            <a:bevelT w="101600" h="101600"/>
            <a:contourClr>
              <a:srgbClr val="969696"/>
            </a:contourClr>
          </a:sp3d>
        </p:spPr>
      </p:pic>
      <p:sp>
        <p:nvSpPr>
          <p:cNvPr id="12293" name="Text Box 5"/>
          <p:cNvSpPr txBox="1">
            <a:spLocks noChangeArrowheads="1"/>
          </p:cNvSpPr>
          <p:nvPr/>
        </p:nvSpPr>
        <p:spPr bwMode="auto">
          <a:xfrm>
            <a:off x="3283180" y="2764827"/>
            <a:ext cx="3698448" cy="646331"/>
          </a:xfrm>
          <a:prstGeom prst="rect">
            <a:avLst/>
          </a:prstGeom>
          <a:solidFill>
            <a:schemeClr val="tx2">
              <a:alpha val="40000"/>
            </a:schemeClr>
          </a:solidFill>
          <a:ln w="9525">
            <a:noFill/>
            <a:miter lim="800000"/>
            <a:headEnd/>
            <a:tailEnd/>
          </a:ln>
          <a:effectLst/>
          <a:scene3d>
            <a:camera prst="orthographicFront"/>
            <a:lightRig rig="threePt" dir="t"/>
          </a:scene3d>
          <a:sp3d>
            <a:bevelT/>
          </a:sp3d>
        </p:spPr>
        <p:txBody>
          <a:bodyPr wrap="none">
            <a:spAutoFit/>
          </a:bodyPr>
          <a:lstStyle/>
          <a:p>
            <a:pPr algn="ctr" eaLnBrk="1" hangingPunct="1"/>
            <a:r>
              <a:rPr lang="en-US" dirty="0">
                <a:solidFill>
                  <a:schemeClr val="bg1"/>
                </a:solidFill>
                <a:latin typeface="Arial" charset="0"/>
              </a:rPr>
              <a:t>Cumulative Probability Distribution</a:t>
            </a:r>
          </a:p>
          <a:p>
            <a:pPr algn="ctr" eaLnBrk="1" hangingPunct="1"/>
            <a:r>
              <a:rPr lang="en-US" dirty="0">
                <a:solidFill>
                  <a:schemeClr val="bg1"/>
                </a:solidFill>
                <a:latin typeface="Arial" charset="0"/>
              </a:rPr>
              <a:t>Species (Niche) Diversity</a:t>
            </a:r>
          </a:p>
        </p:txBody>
      </p:sp>
      <p:sp>
        <p:nvSpPr>
          <p:cNvPr id="5" name="Rectangle 2"/>
          <p:cNvSpPr txBox="1">
            <a:spLocks noChangeArrowheads="1"/>
          </p:cNvSpPr>
          <p:nvPr/>
        </p:nvSpPr>
        <p:spPr>
          <a:xfrm>
            <a:off x="1849437" y="381000"/>
            <a:ext cx="2750477" cy="6096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Garamond" pitchFamily="18" charset="0"/>
                <a:ea typeface="+mj-ea"/>
                <a:cs typeface="+mj-cs"/>
              </a:rPr>
              <a:t>Niche Diversity</a:t>
            </a:r>
          </a:p>
        </p:txBody>
      </p:sp>
    </p:spTree>
  </p:cSld>
  <p:clrMapOvr>
    <a:masterClrMapping/>
  </p:clrMapOvr>
  <p:transition spd="med">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038600" y="609600"/>
            <a:ext cx="1676400" cy="6096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rmAutofit/>
          </a:bodyPr>
          <a:lstStyle/>
          <a:p>
            <a:pPr lvl="0" algn="ctr">
              <a:spcBef>
                <a:spcPct val="0"/>
              </a:spcBef>
              <a:defRPr/>
            </a:pPr>
            <a:r>
              <a:rPr lang="en-US" sz="1400" i="1" dirty="0">
                <a:solidFill>
                  <a:schemeClr val="bg1"/>
                </a:solidFill>
                <a:latin typeface="Times New Roman" pitchFamily="18" charset="0"/>
                <a:cs typeface="Times New Roman" pitchFamily="18" charset="0"/>
              </a:rPr>
              <a:t>A. </a:t>
            </a:r>
            <a:r>
              <a:rPr lang="en-US" sz="1400" i="1" dirty="0" err="1">
                <a:solidFill>
                  <a:schemeClr val="bg1"/>
                </a:solidFill>
                <a:latin typeface="Times New Roman" pitchFamily="18" charset="0"/>
                <a:cs typeface="Times New Roman" pitchFamily="18" charset="0"/>
              </a:rPr>
              <a:t>Lasiocarpa</a:t>
            </a:r>
            <a:r>
              <a:rPr lang="en-US" sz="1400" i="1" dirty="0">
                <a:solidFill>
                  <a:schemeClr val="bg1"/>
                </a:solidFill>
                <a:latin typeface="Times New Roman" pitchFamily="18" charset="0"/>
                <a:cs typeface="Times New Roman" pitchFamily="18" charset="0"/>
              </a:rPr>
              <a:t> 2000</a:t>
            </a:r>
            <a:endParaRPr kumimoji="0" lang="en-US" sz="1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35842"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972175" y="0"/>
            <a:ext cx="31718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txBox="1">
            <a:spLocks noChangeArrowheads="1"/>
          </p:cNvSpPr>
          <p:nvPr/>
        </p:nvSpPr>
        <p:spPr>
          <a:xfrm>
            <a:off x="4038600" y="3124200"/>
            <a:ext cx="1676400" cy="6096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rmAutofit/>
          </a:bodyPr>
          <a:lstStyle/>
          <a:p>
            <a:pPr lvl="0" algn="ctr">
              <a:spcBef>
                <a:spcPct val="0"/>
              </a:spcBef>
              <a:defRPr/>
            </a:pPr>
            <a:r>
              <a:rPr lang="en-US" sz="1400" i="1" dirty="0">
                <a:solidFill>
                  <a:schemeClr val="bg1"/>
                </a:solidFill>
                <a:latin typeface="Times New Roman" pitchFamily="18" charset="0"/>
                <a:cs typeface="Times New Roman" pitchFamily="18" charset="0"/>
              </a:rPr>
              <a:t>A. </a:t>
            </a:r>
            <a:r>
              <a:rPr lang="en-US" sz="1400" i="1" dirty="0" err="1">
                <a:solidFill>
                  <a:schemeClr val="bg1"/>
                </a:solidFill>
                <a:latin typeface="Times New Roman" pitchFamily="18" charset="0"/>
                <a:cs typeface="Times New Roman" pitchFamily="18" charset="0"/>
              </a:rPr>
              <a:t>Lasiocarpa</a:t>
            </a:r>
            <a:r>
              <a:rPr lang="en-US" sz="1400" i="1" dirty="0">
                <a:solidFill>
                  <a:schemeClr val="bg1"/>
                </a:solidFill>
                <a:latin typeface="Times New Roman" pitchFamily="18" charset="0"/>
                <a:cs typeface="Times New Roman" pitchFamily="18" charset="0"/>
              </a:rPr>
              <a:t> 2040</a:t>
            </a:r>
            <a:endParaRPr kumimoji="0" lang="en-US" sz="1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7" name="Rectangle 2"/>
          <p:cNvSpPr txBox="1">
            <a:spLocks noChangeArrowheads="1"/>
          </p:cNvSpPr>
          <p:nvPr/>
        </p:nvSpPr>
        <p:spPr>
          <a:xfrm>
            <a:off x="4038600" y="5410200"/>
            <a:ext cx="1676400" cy="6096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rmAutofit/>
          </a:bodyPr>
          <a:lstStyle/>
          <a:p>
            <a:pPr lvl="0" algn="ctr">
              <a:spcBef>
                <a:spcPct val="0"/>
              </a:spcBef>
              <a:defRPr/>
            </a:pPr>
            <a:r>
              <a:rPr lang="en-US" sz="1400" i="1" dirty="0">
                <a:solidFill>
                  <a:schemeClr val="bg1"/>
                </a:solidFill>
                <a:latin typeface="Times New Roman" pitchFamily="18" charset="0"/>
                <a:cs typeface="Times New Roman" pitchFamily="18" charset="0"/>
              </a:rPr>
              <a:t>A. </a:t>
            </a:r>
            <a:r>
              <a:rPr lang="en-US" sz="1400" i="1" dirty="0" err="1">
                <a:solidFill>
                  <a:schemeClr val="bg1"/>
                </a:solidFill>
                <a:latin typeface="Times New Roman" pitchFamily="18" charset="0"/>
                <a:cs typeface="Times New Roman" pitchFamily="18" charset="0"/>
              </a:rPr>
              <a:t>Lasiocarpa</a:t>
            </a:r>
            <a:r>
              <a:rPr lang="en-US" sz="1400" i="1" dirty="0">
                <a:solidFill>
                  <a:schemeClr val="bg1"/>
                </a:solidFill>
                <a:latin typeface="Times New Roman" pitchFamily="18" charset="0"/>
                <a:cs typeface="Times New Roman" pitchFamily="18" charset="0"/>
              </a:rPr>
              <a:t> 2080</a:t>
            </a:r>
            <a:endParaRPr kumimoji="0" lang="en-US" sz="1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35843"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2"/>
          <a:stretch/>
        </p:blipFill>
        <p:spPr bwMode="auto">
          <a:xfrm>
            <a:off x="1752601" y="2439729"/>
            <a:ext cx="2133600" cy="1971675"/>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4" name="Picture 4"/>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752600" y="4648200"/>
            <a:ext cx="2133600" cy="1978542"/>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133600" y="1905000"/>
            <a:ext cx="1370888" cy="369332"/>
          </a:xfrm>
          <a:prstGeom prst="rect">
            <a:avLst/>
          </a:prstGeom>
        </p:spPr>
        <p:txBody>
          <a:bodyPr wrap="none">
            <a:spAutoFit/>
          </a:bodyPr>
          <a:lstStyle/>
          <a:p>
            <a:pPr lvl="0" algn="ctr">
              <a:spcBef>
                <a:spcPct val="0"/>
              </a:spcBef>
              <a:defRPr/>
            </a:pPr>
            <a:r>
              <a:rPr lang="en-US" i="1" dirty="0">
                <a:solidFill>
                  <a:schemeClr val="bg1"/>
                </a:solidFill>
                <a:latin typeface="Times New Roman" pitchFamily="18" charset="0"/>
                <a:cs typeface="Times New Roman" pitchFamily="18" charset="0"/>
              </a:rPr>
              <a:t>Monte Carlo</a:t>
            </a:r>
            <a:endParaRPr lang="en-US" b="1"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2578116938"/>
      </p:ext>
    </p:extLst>
  </p:cSld>
  <p:clrMapOvr>
    <a:masterClrMapping/>
  </p:clrMapOvr>
  <p:transition spd="med">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972174" y="0"/>
            <a:ext cx="31718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txBox="1">
            <a:spLocks noChangeArrowheads="1"/>
          </p:cNvSpPr>
          <p:nvPr/>
        </p:nvSpPr>
        <p:spPr>
          <a:xfrm>
            <a:off x="3886200" y="609600"/>
            <a:ext cx="1828800" cy="6096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rmAutofit/>
          </a:bodyPr>
          <a:lstStyle/>
          <a:p>
            <a:pPr lvl="0" algn="ctr">
              <a:spcBef>
                <a:spcPct val="0"/>
              </a:spcBef>
              <a:defRPr/>
            </a:pPr>
            <a:r>
              <a:rPr lang="en-US" sz="1600" i="1" dirty="0">
                <a:solidFill>
                  <a:schemeClr val="bg1"/>
                </a:solidFill>
                <a:latin typeface="Times New Roman" pitchFamily="18" charset="0"/>
                <a:cs typeface="Times New Roman" pitchFamily="18" charset="0"/>
              </a:rPr>
              <a:t>P. </a:t>
            </a:r>
            <a:r>
              <a:rPr lang="en-US" sz="1600" i="1" dirty="0" err="1">
                <a:solidFill>
                  <a:schemeClr val="bg1"/>
                </a:solidFill>
                <a:latin typeface="Times New Roman" pitchFamily="18" charset="0"/>
                <a:cs typeface="Times New Roman" pitchFamily="18" charset="0"/>
              </a:rPr>
              <a:t>Menziesii</a:t>
            </a:r>
            <a:r>
              <a:rPr lang="en-US" sz="1600" i="1" dirty="0">
                <a:solidFill>
                  <a:schemeClr val="bg1"/>
                </a:solidFill>
                <a:latin typeface="Times New Roman" pitchFamily="18" charset="0"/>
                <a:cs typeface="Times New Roman" pitchFamily="18" charset="0"/>
              </a:rPr>
              <a:t> 2000</a:t>
            </a:r>
            <a:endParaRPr kumimoji="0" lang="en-US" sz="16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7" name="Rectangle 2"/>
          <p:cNvSpPr txBox="1">
            <a:spLocks noChangeArrowheads="1"/>
          </p:cNvSpPr>
          <p:nvPr/>
        </p:nvSpPr>
        <p:spPr>
          <a:xfrm>
            <a:off x="3886200" y="3124200"/>
            <a:ext cx="1828800" cy="6096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rmAutofit/>
          </a:bodyPr>
          <a:lstStyle/>
          <a:p>
            <a:pPr lvl="0" algn="ctr">
              <a:spcBef>
                <a:spcPct val="0"/>
              </a:spcBef>
              <a:defRPr/>
            </a:pPr>
            <a:r>
              <a:rPr lang="en-US" sz="1600" i="1" dirty="0">
                <a:solidFill>
                  <a:schemeClr val="bg1"/>
                </a:solidFill>
                <a:latin typeface="Times New Roman" pitchFamily="18" charset="0"/>
                <a:cs typeface="Times New Roman" pitchFamily="18" charset="0"/>
              </a:rPr>
              <a:t>P. </a:t>
            </a:r>
            <a:r>
              <a:rPr lang="en-US" sz="1600" i="1" dirty="0" err="1">
                <a:solidFill>
                  <a:schemeClr val="bg1"/>
                </a:solidFill>
                <a:latin typeface="Times New Roman" pitchFamily="18" charset="0"/>
                <a:cs typeface="Times New Roman" pitchFamily="18" charset="0"/>
              </a:rPr>
              <a:t>Menziesii</a:t>
            </a:r>
            <a:r>
              <a:rPr lang="en-US" sz="1600" i="1" dirty="0">
                <a:solidFill>
                  <a:schemeClr val="bg1"/>
                </a:solidFill>
                <a:latin typeface="Times New Roman" pitchFamily="18" charset="0"/>
                <a:cs typeface="Times New Roman" pitchFamily="18" charset="0"/>
              </a:rPr>
              <a:t> 2040</a:t>
            </a:r>
            <a:endParaRPr kumimoji="0" lang="en-US" sz="16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8" name="Rectangle 2"/>
          <p:cNvSpPr txBox="1">
            <a:spLocks noChangeArrowheads="1"/>
          </p:cNvSpPr>
          <p:nvPr/>
        </p:nvSpPr>
        <p:spPr>
          <a:xfrm>
            <a:off x="3886200" y="5410200"/>
            <a:ext cx="1828800" cy="6096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rmAutofit/>
          </a:bodyPr>
          <a:lstStyle/>
          <a:p>
            <a:pPr lvl="0" algn="ctr">
              <a:spcBef>
                <a:spcPct val="0"/>
              </a:spcBef>
              <a:defRPr/>
            </a:pPr>
            <a:r>
              <a:rPr lang="en-US" sz="1600" i="1" dirty="0">
                <a:solidFill>
                  <a:schemeClr val="bg1"/>
                </a:solidFill>
                <a:latin typeface="Times New Roman" pitchFamily="18" charset="0"/>
                <a:cs typeface="Times New Roman" pitchFamily="18" charset="0"/>
              </a:rPr>
              <a:t>P. </a:t>
            </a:r>
            <a:r>
              <a:rPr lang="en-US" sz="1600" i="1" dirty="0" err="1">
                <a:solidFill>
                  <a:schemeClr val="bg1"/>
                </a:solidFill>
                <a:latin typeface="Times New Roman" pitchFamily="18" charset="0"/>
                <a:cs typeface="Times New Roman" pitchFamily="18" charset="0"/>
              </a:rPr>
              <a:t>Menziesii</a:t>
            </a:r>
            <a:r>
              <a:rPr lang="en-US" sz="1600" i="1" dirty="0">
                <a:solidFill>
                  <a:schemeClr val="bg1"/>
                </a:solidFill>
                <a:latin typeface="Times New Roman" pitchFamily="18" charset="0"/>
                <a:cs typeface="Times New Roman" pitchFamily="18" charset="0"/>
              </a:rPr>
              <a:t> 2080</a:t>
            </a:r>
            <a:endParaRPr kumimoji="0" lang="en-US" sz="16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34820"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630843" y="4648200"/>
            <a:ext cx="2129790" cy="1975009"/>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19" name="Picture 3"/>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630843" y="2438400"/>
            <a:ext cx="2129790" cy="1925476"/>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2057400" y="1905000"/>
            <a:ext cx="1370888" cy="369332"/>
          </a:xfrm>
          <a:prstGeom prst="rect">
            <a:avLst/>
          </a:prstGeom>
        </p:spPr>
        <p:txBody>
          <a:bodyPr wrap="none">
            <a:spAutoFit/>
          </a:bodyPr>
          <a:lstStyle/>
          <a:p>
            <a:pPr lvl="0" algn="ctr">
              <a:spcBef>
                <a:spcPct val="0"/>
              </a:spcBef>
              <a:defRPr/>
            </a:pPr>
            <a:r>
              <a:rPr lang="en-US" i="1" dirty="0">
                <a:solidFill>
                  <a:schemeClr val="bg1"/>
                </a:solidFill>
                <a:latin typeface="Times New Roman" pitchFamily="18" charset="0"/>
                <a:cs typeface="Times New Roman" pitchFamily="18" charset="0"/>
              </a:rPr>
              <a:t>Monte Carlo</a:t>
            </a:r>
            <a:endParaRPr lang="en-US" b="1"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905623469"/>
      </p:ext>
    </p:extLst>
  </p:cSld>
  <p:clrMapOvr>
    <a:masterClrMapping/>
  </p:clrMapOvr>
  <p:transition spd="med">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acktail2.JPG"/>
          <p:cNvPicPr>
            <a:picLocks noChangeAspect="1"/>
          </p:cNvPicPr>
          <p:nvPr/>
        </p:nvPicPr>
        <p:blipFill>
          <a:blip r:embed="rId2" cstate="email"/>
          <a:stretch>
            <a:fillRect/>
          </a:stretch>
        </p:blipFill>
        <p:spPr>
          <a:xfrm>
            <a:off x="0" y="0"/>
            <a:ext cx="9144000" cy="6858001"/>
          </a:xfrm>
          <a:prstGeom prst="rect">
            <a:avLst/>
          </a:prstGeom>
        </p:spPr>
      </p:pic>
      <p:pic>
        <p:nvPicPr>
          <p:cNvPr id="2" name="Picture 1" descr="123_2394.JPG"/>
          <p:cNvPicPr>
            <a:picLocks noChangeAspect="1"/>
          </p:cNvPicPr>
          <p:nvPr/>
        </p:nvPicPr>
        <p:blipFill>
          <a:blip r:embed="rId3" cstate="email"/>
          <a:srcRect/>
          <a:stretch>
            <a:fillRect/>
          </a:stretch>
        </p:blipFill>
        <p:spPr>
          <a:xfrm>
            <a:off x="6487885" y="4811488"/>
            <a:ext cx="2351319" cy="1763488"/>
          </a:xfrm>
          <a:prstGeom prst="rect">
            <a:avLst/>
          </a:prstGeom>
          <a:ln>
            <a:noFill/>
          </a:ln>
          <a:effectLst>
            <a:outerShdw blurRad="292100" dist="139700" dir="2700000" algn="tl" rotWithShape="0">
              <a:srgbClr val="333333">
                <a:alpha val="65000"/>
              </a:srgbClr>
            </a:outerShdw>
          </a:effectLst>
        </p:spPr>
      </p:pic>
      <p:sp>
        <p:nvSpPr>
          <p:cNvPr id="3" name="Rectangle 2"/>
          <p:cNvSpPr txBox="1">
            <a:spLocks noChangeArrowheads="1"/>
          </p:cNvSpPr>
          <p:nvPr/>
        </p:nvSpPr>
        <p:spPr>
          <a:xfrm>
            <a:off x="238362" y="381001"/>
            <a:ext cx="6586988" cy="2819399"/>
          </a:xfrm>
          <a:prstGeom prst="rect">
            <a:avLst/>
          </a:prstGeom>
          <a:solidFill>
            <a:schemeClr val="tx2">
              <a:alpha val="60000"/>
            </a:schemeClr>
          </a:solidFill>
          <a:scene3d>
            <a:camera prst="orthographicFront"/>
            <a:lightRig rig="threePt" dir="t"/>
          </a:scene3d>
          <a:sp3d>
            <a:bevelT/>
          </a:sp3d>
        </p:spPr>
        <p:txBody>
          <a:bodyPr anchor="ctr" anchorCtr="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Functional Connectivity of </a:t>
            </a:r>
            <a:r>
              <a:rPr lang="en-US" sz="2800" b="1" i="1" noProof="0" dirty="0" err="1">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Bufo</a:t>
            </a:r>
            <a:r>
              <a:rPr lang="en-US" sz="2800" b="1" i="1"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 </a:t>
            </a:r>
            <a:r>
              <a:rPr lang="en-US" sz="2800" b="1" i="1" noProof="0" dirty="0" err="1">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boreas</a:t>
            </a:r>
            <a:endParaRPr lang="en-US" sz="2800" b="1" i="1"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800" b="1" i="1" u="none" strike="noStrike" kern="1200" cap="none" spc="0" normalizeH="0" baseline="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a:p>
            <a:pPr>
              <a:spcBef>
                <a:spcPct val="0"/>
              </a:spcBef>
              <a:defRPr/>
            </a:pPr>
            <a:r>
              <a:rPr lang="en-US" sz="1200" dirty="0">
                <a:solidFill>
                  <a:schemeClr val="bg1"/>
                </a:solidFill>
                <a:latin typeface="Times New Roman" pitchFamily="18" charset="0"/>
                <a:cs typeface="Times New Roman" pitchFamily="18" charset="0"/>
              </a:rPr>
              <a:t>Murphy M, </a:t>
            </a:r>
            <a:r>
              <a:rPr lang="en-US" sz="1200" b="1" dirty="0">
                <a:solidFill>
                  <a:schemeClr val="bg1"/>
                </a:solidFill>
                <a:latin typeface="Times New Roman" pitchFamily="18" charset="0"/>
                <a:cs typeface="Times New Roman" pitchFamily="18" charset="0"/>
              </a:rPr>
              <a:t>J.S. Evans</a:t>
            </a:r>
            <a:r>
              <a:rPr lang="en-US" sz="1200" dirty="0">
                <a:solidFill>
                  <a:schemeClr val="bg1"/>
                </a:solidFill>
                <a:latin typeface="Times New Roman" pitchFamily="18" charset="0"/>
                <a:cs typeface="Times New Roman" pitchFamily="18" charset="0"/>
              </a:rPr>
              <a:t>, and A. </a:t>
            </a:r>
            <a:r>
              <a:rPr lang="en-US" sz="1200" dirty="0" err="1">
                <a:solidFill>
                  <a:schemeClr val="bg1"/>
                </a:solidFill>
                <a:latin typeface="Times New Roman" pitchFamily="18" charset="0"/>
                <a:cs typeface="Times New Roman" pitchFamily="18" charset="0"/>
              </a:rPr>
              <a:t>Storfer</a:t>
            </a:r>
            <a:r>
              <a:rPr lang="en-US" sz="1200" dirty="0">
                <a:solidFill>
                  <a:schemeClr val="bg1"/>
                </a:solidFill>
                <a:latin typeface="Times New Roman" pitchFamily="18" charset="0"/>
                <a:cs typeface="Times New Roman" pitchFamily="18" charset="0"/>
              </a:rPr>
              <a:t> (2010) Quantifying </a:t>
            </a:r>
            <a:r>
              <a:rPr lang="en-US" sz="1200" i="1" dirty="0" err="1">
                <a:solidFill>
                  <a:schemeClr val="bg1"/>
                </a:solidFill>
                <a:latin typeface="Times New Roman" pitchFamily="18" charset="0"/>
                <a:cs typeface="Times New Roman" pitchFamily="18" charset="0"/>
              </a:rPr>
              <a:t>Bufo</a:t>
            </a:r>
            <a:r>
              <a:rPr lang="en-US" sz="1200" i="1" dirty="0">
                <a:solidFill>
                  <a:schemeClr val="bg1"/>
                </a:solidFill>
                <a:latin typeface="Times New Roman" pitchFamily="18" charset="0"/>
                <a:cs typeface="Times New Roman" pitchFamily="18" charset="0"/>
              </a:rPr>
              <a:t> </a:t>
            </a:r>
            <a:r>
              <a:rPr lang="en-US" sz="1200" i="1" dirty="0" err="1">
                <a:solidFill>
                  <a:schemeClr val="bg1"/>
                </a:solidFill>
                <a:latin typeface="Times New Roman" pitchFamily="18" charset="0"/>
                <a:cs typeface="Times New Roman" pitchFamily="18" charset="0"/>
              </a:rPr>
              <a:t>boreas</a:t>
            </a:r>
            <a:r>
              <a:rPr lang="en-US" sz="1200" i="1" dirty="0">
                <a:solidFill>
                  <a:schemeClr val="bg1"/>
                </a:solidFill>
                <a:latin typeface="Times New Roman" pitchFamily="18" charset="0"/>
                <a:cs typeface="Times New Roman" pitchFamily="18" charset="0"/>
              </a:rPr>
              <a:t> </a:t>
            </a:r>
            <a:r>
              <a:rPr lang="en-US" sz="1200" dirty="0">
                <a:solidFill>
                  <a:schemeClr val="bg1"/>
                </a:solidFill>
                <a:latin typeface="Times New Roman" pitchFamily="18" charset="0"/>
                <a:cs typeface="Times New Roman" pitchFamily="18" charset="0"/>
              </a:rPr>
              <a:t>connectivity in Yellowstone National Park with landscape genetics. </a:t>
            </a:r>
            <a:r>
              <a:rPr lang="en-US" sz="1200" i="1" dirty="0">
                <a:solidFill>
                  <a:schemeClr val="bg1"/>
                </a:solidFill>
                <a:latin typeface="Times New Roman" pitchFamily="18" charset="0"/>
                <a:cs typeface="Times New Roman" pitchFamily="18" charset="0"/>
              </a:rPr>
              <a:t>Ecology</a:t>
            </a:r>
            <a:r>
              <a:rPr lang="en-US" sz="1200" dirty="0">
                <a:solidFill>
                  <a:schemeClr val="bg1"/>
                </a:solidFill>
                <a:latin typeface="Times New Roman" pitchFamily="18" charset="0"/>
                <a:cs typeface="Times New Roman" pitchFamily="18" charset="0"/>
              </a:rPr>
              <a:t> 91:252-261</a:t>
            </a:r>
          </a:p>
          <a:p>
            <a:pPr lvl="0">
              <a:spcBef>
                <a:spcPct val="0"/>
              </a:spcBef>
              <a:defRPr/>
            </a:pPr>
            <a:endParaRPr lang="en-US" sz="1200" dirty="0">
              <a:solidFill>
                <a:schemeClr val="bg1"/>
              </a:solidFill>
              <a:latin typeface="Times New Roman" pitchFamily="18" charset="0"/>
              <a:cs typeface="Times New Roman" pitchFamily="18" charset="0"/>
            </a:endParaRPr>
          </a:p>
          <a:p>
            <a:pPr lvl="0">
              <a:spcBef>
                <a:spcPct val="0"/>
              </a:spcBef>
              <a:defRPr/>
            </a:pPr>
            <a:r>
              <a:rPr lang="en-US" sz="1200" dirty="0">
                <a:solidFill>
                  <a:schemeClr val="bg1"/>
                </a:solidFill>
                <a:latin typeface="Times New Roman" pitchFamily="18" charset="0"/>
                <a:cs typeface="Times New Roman" pitchFamily="18" charset="0"/>
              </a:rPr>
              <a:t>Murphy, M.A.,&amp;  </a:t>
            </a:r>
            <a:r>
              <a:rPr lang="en-US" sz="1200" b="1" dirty="0">
                <a:solidFill>
                  <a:schemeClr val="bg1"/>
                </a:solidFill>
                <a:latin typeface="Times New Roman" pitchFamily="18" charset="0"/>
                <a:cs typeface="Times New Roman" pitchFamily="18" charset="0"/>
              </a:rPr>
              <a:t>J.S. Evans</a:t>
            </a:r>
            <a:r>
              <a:rPr lang="en-US" sz="1200" dirty="0">
                <a:solidFill>
                  <a:schemeClr val="bg1"/>
                </a:solidFill>
                <a:latin typeface="Times New Roman" pitchFamily="18" charset="0"/>
                <a:cs typeface="Times New Roman" pitchFamily="18" charset="0"/>
              </a:rPr>
              <a:t> (2011) Genetic Patterns as a Function of Landscape Process: Application of Neutral Genetic Markers for Predictive Modeling in Landscape Ecology </a:t>
            </a:r>
            <a:r>
              <a:rPr lang="en-US" sz="1200" i="1" dirty="0">
                <a:solidFill>
                  <a:schemeClr val="bg1"/>
                </a:solidFill>
                <a:latin typeface="Times New Roman" pitchFamily="18" charset="0"/>
                <a:cs typeface="Times New Roman" pitchFamily="18" charset="0"/>
              </a:rPr>
              <a:t>in Predictive species and habitat modeling in landscape ecology: concepts and applications.</a:t>
            </a:r>
            <a:r>
              <a:rPr lang="en-US" sz="1200" dirty="0">
                <a:solidFill>
                  <a:schemeClr val="bg1"/>
                </a:solidFill>
                <a:latin typeface="Times New Roman" pitchFamily="18" charset="0"/>
                <a:cs typeface="Times New Roman" pitchFamily="18" charset="0"/>
              </a:rPr>
              <a:t> </a:t>
            </a:r>
            <a:r>
              <a:rPr lang="en-US" sz="1200" dirty="0" err="1">
                <a:solidFill>
                  <a:schemeClr val="bg1"/>
                </a:solidFill>
                <a:latin typeface="Times New Roman" pitchFamily="18" charset="0"/>
                <a:cs typeface="Times New Roman" pitchFamily="18" charset="0"/>
              </a:rPr>
              <a:t>eds</a:t>
            </a:r>
            <a:r>
              <a:rPr lang="en-US" sz="1200" i="1" dirty="0">
                <a:solidFill>
                  <a:schemeClr val="bg1"/>
                </a:solidFill>
                <a:latin typeface="Times New Roman" pitchFamily="18" charset="0"/>
                <a:cs typeface="Times New Roman" pitchFamily="18" charset="0"/>
              </a:rPr>
              <a:t> </a:t>
            </a:r>
            <a:r>
              <a:rPr lang="en-US" sz="1200" dirty="0">
                <a:solidFill>
                  <a:schemeClr val="bg1"/>
                </a:solidFill>
                <a:latin typeface="Times New Roman" pitchFamily="18" charset="0"/>
                <a:cs typeface="Times New Roman" pitchFamily="18" charset="0"/>
              </a:rPr>
              <a:t>Drew CA, YF </a:t>
            </a:r>
            <a:r>
              <a:rPr lang="en-US" sz="1200" dirty="0" err="1">
                <a:solidFill>
                  <a:schemeClr val="bg1"/>
                </a:solidFill>
                <a:latin typeface="Times New Roman" pitchFamily="18" charset="0"/>
                <a:cs typeface="Times New Roman" pitchFamily="18" charset="0"/>
              </a:rPr>
              <a:t>Wiersma</a:t>
            </a:r>
            <a:r>
              <a:rPr lang="en-US" sz="1200" u="sng" dirty="0">
                <a:solidFill>
                  <a:schemeClr val="bg1"/>
                </a:solidFill>
                <a:latin typeface="Times New Roman" pitchFamily="18" charset="0"/>
                <a:cs typeface="Times New Roman" pitchFamily="18" charset="0"/>
              </a:rPr>
              <a:t>,</a:t>
            </a:r>
            <a:r>
              <a:rPr lang="en-US" sz="1200" dirty="0">
                <a:solidFill>
                  <a:schemeClr val="bg1"/>
                </a:solidFill>
                <a:latin typeface="Times New Roman" pitchFamily="18" charset="0"/>
                <a:cs typeface="Times New Roman" pitchFamily="18" charset="0"/>
              </a:rPr>
              <a:t> F </a:t>
            </a:r>
            <a:r>
              <a:rPr lang="en-US" sz="1200" dirty="0" err="1">
                <a:solidFill>
                  <a:schemeClr val="bg1"/>
                </a:solidFill>
                <a:latin typeface="Times New Roman" pitchFamily="18" charset="0"/>
                <a:cs typeface="Times New Roman" pitchFamily="18" charset="0"/>
              </a:rPr>
              <a:t>Huettmann</a:t>
            </a:r>
            <a:r>
              <a:rPr lang="en-US" sz="1200" dirty="0">
                <a:solidFill>
                  <a:schemeClr val="bg1"/>
                </a:solidFill>
                <a:latin typeface="Times New Roman" pitchFamily="18" charset="0"/>
                <a:cs typeface="Times New Roman" pitchFamily="18" charset="0"/>
              </a:rPr>
              <a:t>. Springer, NY </a:t>
            </a:r>
            <a:endParaRPr kumimoji="0" lang="en-US" sz="12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869468916"/>
      </p:ext>
    </p:extLst>
  </p:cSld>
  <p:clrMapOvr>
    <a:masterClrMapping/>
  </p:clrMapOvr>
  <p:transition spd="med">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descr="Distribution"/>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23588" y="311150"/>
            <a:ext cx="5963374" cy="6371946"/>
          </a:xfrm>
          <a:prstGeom prst="rect">
            <a:avLst/>
          </a:prstGeom>
          <a:noFill/>
          <a:scene3d>
            <a:camera prst="orthographicFront"/>
            <a:lightRig rig="threePt" dir="t"/>
          </a:scene3d>
          <a:sp3d>
            <a:bevelT/>
            <a:bevelB/>
          </a:sp3d>
        </p:spPr>
      </p:pic>
      <p:sp>
        <p:nvSpPr>
          <p:cNvPr id="7" name="TextBox 6"/>
          <p:cNvSpPr txBox="1"/>
          <p:nvPr/>
        </p:nvSpPr>
        <p:spPr>
          <a:xfrm rot="16200000">
            <a:off x="-1934603" y="3791634"/>
            <a:ext cx="5486401" cy="646331"/>
          </a:xfrm>
          <a:prstGeom prst="rect">
            <a:avLst/>
          </a:prstGeom>
          <a:noFill/>
        </p:spPr>
        <p:txBody>
          <a:bodyPr wrap="square" rtlCol="0" anchor="ctr" anchorCtr="0">
            <a:spAutoFit/>
          </a:bodyPr>
          <a:lstStyle/>
          <a:p>
            <a:pPr algn="ctr"/>
            <a:r>
              <a:rPr lang="en-US" sz="3600" b="1" dirty="0">
                <a:solidFill>
                  <a:schemeClr val="bg1"/>
                </a:solidFill>
                <a:effectLst>
                  <a:outerShdw blurRad="38100" dist="38100" dir="2700000" algn="tl">
                    <a:srgbClr val="000000">
                      <a:alpha val="43137"/>
                    </a:srgbClr>
                  </a:outerShdw>
                </a:effectLst>
                <a:latin typeface="Garamond" pitchFamily="18" charset="0"/>
              </a:rPr>
              <a:t>Graph Theory</a:t>
            </a:r>
            <a:endParaRPr lang="en-US" sz="3600" b="1" spc="150" dirty="0">
              <a:ln w="11430"/>
              <a:solidFill>
                <a:srgbClr val="F8F8F8"/>
              </a:solidFill>
              <a:effectLst>
                <a:outerShdw blurRad="25400" algn="tl" rotWithShape="0">
                  <a:srgbClr val="000000">
                    <a:alpha val="43000"/>
                  </a:srgbClr>
                </a:outerShdw>
              </a:effectLst>
              <a:latin typeface="Garamond" pitchFamily="18" charset="0"/>
            </a:endParaRPr>
          </a:p>
        </p:txBody>
      </p:sp>
    </p:spTree>
    <p:extLst>
      <p:ext uri="{BB962C8B-B14F-4D97-AF65-F5344CB8AC3E}">
        <p14:creationId xmlns:p14="http://schemas.microsoft.com/office/powerpoint/2010/main" val="27173903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Dps"/>
          <p:cNvPicPr>
            <a:picLocks noChangeAspect="1" noChangeArrowheads="1"/>
          </p:cNvPicPr>
          <p:nvPr/>
        </p:nvPicPr>
        <p:blipFill>
          <a:blip r:embed="rId3" cstate="email"/>
          <a:srcRect/>
          <a:stretch>
            <a:fillRect/>
          </a:stretch>
        </p:blipFill>
        <p:spPr bwMode="auto">
          <a:xfrm>
            <a:off x="2608720" y="311150"/>
            <a:ext cx="5936568" cy="6371946"/>
          </a:xfrm>
          <a:prstGeom prst="rect">
            <a:avLst/>
          </a:prstGeom>
          <a:noFill/>
          <a:ln w="9525">
            <a:noFill/>
            <a:miter lim="800000"/>
            <a:headEnd/>
            <a:tailEnd/>
          </a:ln>
          <a:scene3d>
            <a:camera prst="orthographicFront"/>
            <a:lightRig rig="threePt" dir="t"/>
          </a:scene3d>
          <a:sp3d>
            <a:bevelT/>
            <a:bevelB/>
          </a:sp3d>
        </p:spPr>
      </p:pic>
      <p:sp>
        <p:nvSpPr>
          <p:cNvPr id="7" name="TextBox 6"/>
          <p:cNvSpPr txBox="1"/>
          <p:nvPr/>
        </p:nvSpPr>
        <p:spPr>
          <a:xfrm rot="16200000">
            <a:off x="-1934603" y="3791634"/>
            <a:ext cx="5486401" cy="646331"/>
          </a:xfrm>
          <a:prstGeom prst="rect">
            <a:avLst/>
          </a:prstGeom>
          <a:noFill/>
        </p:spPr>
        <p:txBody>
          <a:bodyPr wrap="square" rtlCol="0" anchor="ctr" anchorCtr="0">
            <a:spAutoFit/>
          </a:bodyPr>
          <a:lstStyle/>
          <a:p>
            <a:pPr algn="ctr"/>
            <a:r>
              <a:rPr lang="en-US" sz="3600" b="1" dirty="0">
                <a:solidFill>
                  <a:schemeClr val="bg1"/>
                </a:solidFill>
                <a:effectLst>
                  <a:outerShdw blurRad="38100" dist="38100" dir="2700000" algn="tl">
                    <a:srgbClr val="000000">
                      <a:alpha val="43137"/>
                    </a:srgbClr>
                  </a:outerShdw>
                </a:effectLst>
                <a:latin typeface="Garamond" pitchFamily="18" charset="0"/>
              </a:rPr>
              <a:t>Graph Theory</a:t>
            </a:r>
            <a:endParaRPr lang="en-US" sz="3600" b="1" spc="150" dirty="0">
              <a:ln w="11430"/>
              <a:solidFill>
                <a:srgbClr val="F8F8F8"/>
              </a:solidFill>
              <a:effectLst>
                <a:outerShdw blurRad="25400" algn="tl" rotWithShape="0">
                  <a:srgbClr val="000000">
                    <a:alpha val="43000"/>
                  </a:srgbClr>
                </a:outerShdw>
              </a:effectLst>
              <a:latin typeface="Garamond" pitchFamily="18" charset="0"/>
            </a:endParaRPr>
          </a:p>
        </p:txBody>
      </p:sp>
    </p:spTree>
    <p:extLst>
      <p:ext uri="{BB962C8B-B14F-4D97-AF65-F5344CB8AC3E}">
        <p14:creationId xmlns:p14="http://schemas.microsoft.com/office/powerpoint/2010/main" val="1970166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uffer"/>
          <p:cNvPicPr>
            <a:picLocks noChangeAspect="1" noChangeArrowheads="1"/>
          </p:cNvPicPr>
          <p:nvPr/>
        </p:nvPicPr>
        <p:blipFill>
          <a:blip r:embed="rId2" cstate="email"/>
          <a:srcRect/>
          <a:stretch>
            <a:fillRect/>
          </a:stretch>
        </p:blipFill>
        <p:spPr bwMode="auto">
          <a:xfrm>
            <a:off x="2599642" y="295049"/>
            <a:ext cx="5978301" cy="6389024"/>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rot="16200000">
            <a:off x="-1934603" y="3791634"/>
            <a:ext cx="5486401" cy="646331"/>
          </a:xfrm>
          <a:prstGeom prst="rect">
            <a:avLst/>
          </a:prstGeom>
          <a:noFill/>
        </p:spPr>
        <p:txBody>
          <a:bodyPr wrap="square" rtlCol="0" anchor="ctr" anchorCtr="0">
            <a:spAutoFit/>
          </a:bodyPr>
          <a:lstStyle/>
          <a:p>
            <a:pPr algn="ctr"/>
            <a:r>
              <a:rPr lang="en-US" sz="3600" b="1" dirty="0">
                <a:solidFill>
                  <a:schemeClr val="bg1"/>
                </a:solidFill>
                <a:effectLst>
                  <a:outerShdw blurRad="38100" dist="38100" dir="2700000" algn="tl">
                    <a:srgbClr val="000000">
                      <a:alpha val="43137"/>
                    </a:srgbClr>
                  </a:outerShdw>
                </a:effectLst>
                <a:latin typeface="Garamond" pitchFamily="18" charset="0"/>
              </a:rPr>
              <a:t>Multi-scale Analysis</a:t>
            </a:r>
            <a:endParaRPr lang="en-US" sz="3600" b="1" spc="150" dirty="0">
              <a:ln w="11430"/>
              <a:solidFill>
                <a:srgbClr val="F8F8F8"/>
              </a:solidFill>
              <a:effectLst>
                <a:outerShdw blurRad="25400" algn="tl" rotWithShape="0">
                  <a:srgbClr val="000000">
                    <a:alpha val="43000"/>
                  </a:srgbClr>
                </a:outerShdw>
              </a:effectLst>
              <a:latin typeface="Garamond" pitchFamily="18" charset="0"/>
            </a:endParaRPr>
          </a:p>
        </p:txBody>
      </p:sp>
    </p:spTree>
    <p:extLst>
      <p:ext uri="{BB962C8B-B14F-4D97-AF65-F5344CB8AC3E}">
        <p14:creationId xmlns:p14="http://schemas.microsoft.com/office/powerpoint/2010/main" val="1384022163"/>
      </p:ext>
    </p:extLst>
  </p:cSld>
  <p:clrMapOvr>
    <a:masterClrMapping/>
  </p:clrMapOvr>
  <p:transition spd="med">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MelanieToad"/>
          <p:cNvPicPr>
            <a:picLocks noChangeAspect="1" noChangeArrowheads="1"/>
          </p:cNvPicPr>
          <p:nvPr/>
        </p:nvPicPr>
        <p:blipFill>
          <a:blip r:embed="rId2" cstate="print"/>
          <a:srcRect/>
          <a:stretch>
            <a:fillRect/>
          </a:stretch>
        </p:blipFill>
        <p:spPr bwMode="auto">
          <a:xfrm>
            <a:off x="200025" y="190500"/>
            <a:ext cx="3914775" cy="3490913"/>
          </a:xfrm>
          <a:prstGeom prst="rect">
            <a:avLst/>
          </a:prstGeom>
          <a:noFill/>
          <a:ln w="22225">
            <a:noFill/>
            <a:miter lim="800000"/>
            <a:headEnd/>
            <a:tailEnd/>
          </a:ln>
          <a:scene3d>
            <a:camera prst="orthographicFront"/>
            <a:lightRig rig="threePt" dir="t"/>
          </a:scene3d>
          <a:sp3d>
            <a:bevelT/>
            <a:bevelB/>
          </a:sp3d>
        </p:spPr>
      </p:pic>
      <p:pic>
        <p:nvPicPr>
          <p:cNvPr id="30723" name="Picture 3" descr="WhiteCreekBBoreas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7075" y="3948113"/>
            <a:ext cx="2652713" cy="2767012"/>
          </a:xfrm>
          <a:prstGeom prst="rect">
            <a:avLst/>
          </a:prstGeom>
          <a:noFill/>
          <a:ln w="22225">
            <a:noFill/>
            <a:miter lim="800000"/>
            <a:headEnd/>
            <a:tailEnd/>
          </a:ln>
          <a:scene3d>
            <a:camera prst="orthographicFront"/>
            <a:lightRig rig="threePt" dir="t"/>
          </a:scene3d>
          <a:sp3d>
            <a:bevelT/>
            <a:bevelB/>
          </a:sp3d>
        </p:spPr>
      </p:pic>
      <p:sp>
        <p:nvSpPr>
          <p:cNvPr id="527364" name="Rectangle 4"/>
          <p:cNvSpPr>
            <a:spLocks noChangeArrowheads="1"/>
          </p:cNvSpPr>
          <p:nvPr/>
        </p:nvSpPr>
        <p:spPr bwMode="auto">
          <a:xfrm>
            <a:off x="4516438" y="158750"/>
            <a:ext cx="4365625" cy="1076325"/>
          </a:xfrm>
          <a:prstGeom prst="rect">
            <a:avLst/>
          </a:prstGeom>
          <a:noFill/>
          <a:ln w="9525">
            <a:noFill/>
            <a:miter lim="800000"/>
            <a:headEnd/>
            <a:tailEnd/>
          </a:ln>
          <a:effectLst/>
        </p:spPr>
        <p:txBody>
          <a:bodyPr anchor="ctr"/>
          <a:lstStyle/>
          <a:p>
            <a:pPr algn="ctr" eaLnBrk="1" hangingPunct="1">
              <a:defRPr/>
            </a:pPr>
            <a:r>
              <a:rPr lang="en-US" sz="4400" dirty="0">
                <a:solidFill>
                  <a:schemeClr val="bg1"/>
                </a:solidFill>
                <a:effectLst>
                  <a:outerShdw blurRad="38100" dist="38100" dir="2700000" algn="tl">
                    <a:srgbClr val="000000"/>
                  </a:outerShdw>
                </a:effectLst>
              </a:rPr>
              <a:t>Tissue Collection</a:t>
            </a:r>
          </a:p>
        </p:txBody>
      </p:sp>
      <p:pic>
        <p:nvPicPr>
          <p:cNvPr id="30725" name="Picture 5" descr="6_013_01_001D"/>
          <p:cNvPicPr>
            <a:picLocks noChangeAspect="1" noChangeArrowheads="1"/>
          </p:cNvPicPr>
          <p:nvPr/>
        </p:nvPicPr>
        <p:blipFill>
          <a:blip r:embed="rId4" cstate="print"/>
          <a:srcRect/>
          <a:stretch>
            <a:fillRect/>
          </a:stretch>
        </p:blipFill>
        <p:spPr bwMode="auto">
          <a:xfrm>
            <a:off x="5599113" y="3586163"/>
            <a:ext cx="2238375" cy="2981325"/>
          </a:xfrm>
          <a:prstGeom prst="rect">
            <a:avLst/>
          </a:prstGeom>
          <a:noFill/>
          <a:ln w="22225">
            <a:noFill/>
            <a:miter lim="800000"/>
            <a:headEnd/>
            <a:tailEnd/>
          </a:ln>
          <a:scene3d>
            <a:camera prst="orthographicFront"/>
            <a:lightRig rig="threePt" dir="t"/>
          </a:scene3d>
          <a:sp3d>
            <a:bevelT/>
            <a:bevelB/>
          </a:sp3d>
        </p:spPr>
      </p:pic>
      <p:sp>
        <p:nvSpPr>
          <p:cNvPr id="527367" name="Rectangle 7"/>
          <p:cNvSpPr>
            <a:spLocks noChangeArrowheads="1"/>
          </p:cNvSpPr>
          <p:nvPr/>
        </p:nvSpPr>
        <p:spPr bwMode="auto">
          <a:xfrm>
            <a:off x="4203700" y="990600"/>
            <a:ext cx="4940300" cy="2438400"/>
          </a:xfrm>
          <a:prstGeom prst="rect">
            <a:avLst/>
          </a:prstGeom>
          <a:noFill/>
          <a:ln w="9525">
            <a:noFill/>
            <a:miter lim="800000"/>
            <a:headEnd/>
            <a:tailEnd/>
          </a:ln>
          <a:effectLst/>
        </p:spPr>
        <p:txBody>
          <a:bodyPr/>
          <a:lstStyle/>
          <a:p>
            <a:pPr marL="342900" indent="-342900" algn="ctr" eaLnBrk="1" hangingPunct="1">
              <a:spcBef>
                <a:spcPct val="20000"/>
              </a:spcBef>
              <a:buClr>
                <a:schemeClr val="hlink"/>
              </a:buClr>
              <a:buSzPct val="65000"/>
              <a:buFont typeface="Wingdings" pitchFamily="2" charset="2"/>
              <a:buNone/>
              <a:defRPr/>
            </a:pPr>
            <a:r>
              <a:rPr lang="en-US" sz="2400">
                <a:solidFill>
                  <a:schemeClr val="bg1"/>
                </a:solidFill>
                <a:effectLst>
                  <a:outerShdw blurRad="38100" dist="38100" dir="2700000" algn="tl">
                    <a:srgbClr val="000000"/>
                  </a:outerShdw>
                </a:effectLst>
              </a:rPr>
              <a:t>2004-2006 </a:t>
            </a:r>
          </a:p>
          <a:p>
            <a:pPr marL="342900" indent="-342900" algn="ctr" eaLnBrk="1" hangingPunct="1">
              <a:spcBef>
                <a:spcPct val="20000"/>
              </a:spcBef>
              <a:buClr>
                <a:schemeClr val="hlink"/>
              </a:buClr>
              <a:buSzPct val="65000"/>
              <a:buFont typeface="Wingdings" pitchFamily="2" charset="2"/>
              <a:buNone/>
              <a:defRPr/>
            </a:pPr>
            <a:r>
              <a:rPr lang="en-US" sz="2400">
                <a:solidFill>
                  <a:schemeClr val="bg1"/>
                </a:solidFill>
                <a:effectLst>
                  <a:outerShdw blurRad="38100" dist="38100" dir="2700000" algn="tl">
                    <a:srgbClr val="000000"/>
                  </a:outerShdw>
                </a:effectLst>
              </a:rPr>
              <a:t>30-60 samples/site (n=806)</a:t>
            </a:r>
          </a:p>
          <a:p>
            <a:pPr marL="342900" indent="-342900" algn="ctr" eaLnBrk="1" hangingPunct="1">
              <a:spcBef>
                <a:spcPct val="20000"/>
              </a:spcBef>
              <a:buClr>
                <a:schemeClr val="hlink"/>
              </a:buClr>
              <a:buSzPct val="65000"/>
              <a:buFont typeface="Wingdings" pitchFamily="2" charset="2"/>
              <a:buNone/>
              <a:defRPr/>
            </a:pPr>
            <a:r>
              <a:rPr lang="en-US" sz="1200">
                <a:solidFill>
                  <a:schemeClr val="bg1"/>
                </a:solidFill>
                <a:effectLst>
                  <a:outerShdw blurRad="38100" dist="38100" dir="2700000" algn="tl">
                    <a:srgbClr val="000000"/>
                  </a:outerShdw>
                </a:effectLst>
              </a:rPr>
              <a:t>(Goldberg </a:t>
            </a:r>
            <a:r>
              <a:rPr lang="en-US" sz="1200" i="1">
                <a:solidFill>
                  <a:schemeClr val="bg1"/>
                </a:solidFill>
                <a:effectLst>
                  <a:outerShdw blurRad="38100" dist="38100" dir="2700000" algn="tl">
                    <a:srgbClr val="000000"/>
                  </a:outerShdw>
                </a:effectLst>
              </a:rPr>
              <a:t>et al </a:t>
            </a:r>
            <a:r>
              <a:rPr lang="en-US" sz="1200">
                <a:solidFill>
                  <a:schemeClr val="bg1"/>
                </a:solidFill>
                <a:effectLst>
                  <a:outerShdw blurRad="38100" dist="38100" dir="2700000" algn="tl">
                    <a:srgbClr val="000000"/>
                  </a:outerShdw>
                </a:effectLst>
              </a:rPr>
              <a:t>2003)</a:t>
            </a:r>
            <a:endParaRPr lang="en-US" sz="2400">
              <a:solidFill>
                <a:schemeClr val="bg1"/>
              </a:solidFill>
              <a:effectLst>
                <a:outerShdw blurRad="38100" dist="38100" dir="2700000" algn="tl">
                  <a:srgbClr val="000000"/>
                </a:outerShdw>
              </a:effectLst>
            </a:endParaRPr>
          </a:p>
          <a:p>
            <a:pPr marL="342900" indent="-342900" algn="ctr" eaLnBrk="1" hangingPunct="1">
              <a:spcBef>
                <a:spcPct val="20000"/>
              </a:spcBef>
              <a:buClr>
                <a:schemeClr val="hlink"/>
              </a:buClr>
              <a:buSzPct val="65000"/>
              <a:buFont typeface="Wingdings" pitchFamily="2" charset="2"/>
              <a:buNone/>
              <a:defRPr/>
            </a:pPr>
            <a:r>
              <a:rPr lang="en-US" sz="2400">
                <a:solidFill>
                  <a:schemeClr val="bg1"/>
                </a:solidFill>
                <a:effectLst>
                  <a:outerShdw blurRad="38100" dist="38100" dir="2700000" algn="tl">
                    <a:srgbClr val="000000"/>
                  </a:outerShdw>
                </a:effectLst>
              </a:rPr>
              <a:t>Microsatellite genotypes (n=15)</a:t>
            </a:r>
          </a:p>
          <a:p>
            <a:pPr marL="342900" indent="-342900" algn="ctr" eaLnBrk="1" hangingPunct="1">
              <a:spcBef>
                <a:spcPct val="20000"/>
              </a:spcBef>
              <a:buClr>
                <a:schemeClr val="hlink"/>
              </a:buClr>
              <a:buSzPct val="65000"/>
              <a:buFont typeface="Wingdings" pitchFamily="2" charset="2"/>
              <a:buNone/>
              <a:defRPr/>
            </a:pPr>
            <a:r>
              <a:rPr lang="en-US" sz="1200">
                <a:solidFill>
                  <a:schemeClr val="bg1"/>
                </a:solidFill>
                <a:effectLst>
                  <a:outerShdw blurRad="38100" dist="38100" dir="2700000" algn="tl">
                    <a:srgbClr val="000000"/>
                  </a:outerShdw>
                </a:effectLst>
              </a:rPr>
              <a:t>(Simandle </a:t>
            </a:r>
            <a:r>
              <a:rPr lang="en-US" sz="1200" i="1">
                <a:solidFill>
                  <a:schemeClr val="bg1"/>
                </a:solidFill>
                <a:effectLst>
                  <a:outerShdw blurRad="38100" dist="38100" dir="2700000" algn="tl">
                    <a:srgbClr val="000000"/>
                  </a:outerShdw>
                </a:effectLst>
              </a:rPr>
              <a:t>et al </a:t>
            </a:r>
            <a:r>
              <a:rPr lang="en-US" sz="1200">
                <a:solidFill>
                  <a:schemeClr val="bg1"/>
                </a:solidFill>
                <a:effectLst>
                  <a:outerShdw blurRad="38100" dist="38100" dir="2700000" algn="tl">
                    <a:srgbClr val="000000"/>
                  </a:outerShdw>
                </a:effectLst>
              </a:rPr>
              <a:t>2006)</a:t>
            </a:r>
          </a:p>
          <a:p>
            <a:pPr marL="342900" indent="-342900" algn="ctr" eaLnBrk="1" hangingPunct="1">
              <a:spcBef>
                <a:spcPct val="20000"/>
              </a:spcBef>
              <a:buClr>
                <a:schemeClr val="hlink"/>
              </a:buClr>
              <a:buSzPct val="65000"/>
              <a:buFont typeface="Wingdings" pitchFamily="2" charset="2"/>
              <a:buNone/>
              <a:defRPr/>
            </a:pPr>
            <a:r>
              <a:rPr lang="en-US" sz="2400">
                <a:solidFill>
                  <a:schemeClr val="bg1"/>
                </a:solidFill>
                <a:effectLst>
                  <a:outerShdw blurRad="38100" dist="38100" dir="2700000" algn="tl">
                    <a:srgbClr val="000000"/>
                  </a:outerShdw>
                </a:effectLst>
              </a:rPr>
              <a:t>Screened for siblings </a:t>
            </a:r>
          </a:p>
          <a:p>
            <a:pPr marL="342900" indent="-342900" algn="ctr" eaLnBrk="1" hangingPunct="1">
              <a:spcBef>
                <a:spcPct val="20000"/>
              </a:spcBef>
              <a:buClr>
                <a:schemeClr val="hlink"/>
              </a:buClr>
              <a:buSzPct val="65000"/>
              <a:buFont typeface="Wingdings" pitchFamily="2" charset="2"/>
              <a:buNone/>
              <a:defRPr/>
            </a:pPr>
            <a:r>
              <a:rPr lang="en-US" sz="1200">
                <a:solidFill>
                  <a:schemeClr val="bg1"/>
                </a:solidFill>
                <a:effectLst>
                  <a:outerShdw blurRad="38100" dist="38100" dir="2700000" algn="tl">
                    <a:srgbClr val="000000"/>
                  </a:outerShdw>
                </a:effectLst>
              </a:rPr>
              <a:t>(C. Goldberg </a:t>
            </a:r>
            <a:r>
              <a:rPr lang="en-US" sz="1200" i="1">
                <a:solidFill>
                  <a:schemeClr val="bg1"/>
                </a:solidFill>
                <a:effectLst>
                  <a:outerShdw blurRad="38100" dist="38100" dir="2700000" algn="tl">
                    <a:srgbClr val="000000"/>
                  </a:outerShdw>
                </a:effectLst>
              </a:rPr>
              <a:t>in prep; </a:t>
            </a:r>
            <a:r>
              <a:rPr lang="en-US" sz="1200">
                <a:solidFill>
                  <a:schemeClr val="bg1"/>
                </a:solidFill>
                <a:effectLst>
                  <a:outerShdw blurRad="38100" dist="38100" dir="2700000" algn="tl">
                    <a:srgbClr val="000000"/>
                  </a:outerShdw>
                </a:effectLst>
              </a:rPr>
              <a:t>COLONY - Wang 2004)</a:t>
            </a:r>
          </a:p>
        </p:txBody>
      </p:sp>
    </p:spTree>
    <p:extLst>
      <p:ext uri="{BB962C8B-B14F-4D97-AF65-F5344CB8AC3E}">
        <p14:creationId xmlns:p14="http://schemas.microsoft.com/office/powerpoint/2010/main" val="2572633445"/>
      </p:ext>
    </p:extLst>
  </p:cSld>
  <p:clrMapOvr>
    <a:masterClrMapping/>
  </p:clrMapOvr>
  <p:transition spd="med">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828800" y="457200"/>
            <a:ext cx="5181600" cy="457200"/>
          </a:xfrm>
          <a:solidFill>
            <a:schemeClr val="accent5">
              <a:lumMod val="40000"/>
              <a:lumOff val="60000"/>
              <a:alpha val="40000"/>
            </a:schemeClr>
          </a:solidFill>
          <a:scene3d>
            <a:camera prst="orthographicFront"/>
            <a:lightRig rig="threePt" dir="t"/>
          </a:scene3d>
          <a:sp3d>
            <a:bevelT/>
          </a:sp3d>
        </p:spPr>
        <p:txBody>
          <a:bodyPr>
            <a:noAutofit/>
          </a:bodyPr>
          <a:lstStyle/>
          <a:p>
            <a:r>
              <a:rPr lang="en-US" sz="2800" dirty="0">
                <a:solidFill>
                  <a:schemeClr val="bg1"/>
                </a:solidFill>
                <a:effectLst>
                  <a:outerShdw blurRad="38100" dist="38100" dir="2700000" algn="tl">
                    <a:srgbClr val="000000">
                      <a:alpha val="43137"/>
                    </a:srgbClr>
                  </a:outerShdw>
                </a:effectLst>
                <a:latin typeface="Garamond" pitchFamily="18" charset="0"/>
              </a:rPr>
              <a:t>Nonparametric Methods</a:t>
            </a:r>
          </a:p>
        </p:txBody>
      </p:sp>
      <p:sp>
        <p:nvSpPr>
          <p:cNvPr id="3" name="TextBox 2"/>
          <p:cNvSpPr txBox="1"/>
          <p:nvPr/>
        </p:nvSpPr>
        <p:spPr>
          <a:xfrm>
            <a:off x="1981200" y="1371600"/>
            <a:ext cx="6629400" cy="5181600"/>
          </a:xfrm>
          <a:prstGeom prst="rect">
            <a:avLst/>
          </a:prstGeom>
          <a:noFill/>
        </p:spPr>
        <p:txBody>
          <a:bodyPr wrap="square" rtlCol="0">
            <a:noAutofit/>
          </a:bodyPr>
          <a:lstStyle/>
          <a:p>
            <a:r>
              <a:rPr lang="en-US" sz="2400" b="1" dirty="0">
                <a:solidFill>
                  <a:schemeClr val="bg1"/>
                </a:solidFill>
                <a:latin typeface="Times New Roman" pitchFamily="18" charset="0"/>
                <a:cs typeface="Times New Roman" pitchFamily="18" charset="0"/>
              </a:rPr>
              <a:t>Spearmen’s Rank Correlation</a:t>
            </a:r>
          </a:p>
          <a:p>
            <a:r>
              <a:rPr lang="en-US" sz="2400" b="1" dirty="0">
                <a:solidFill>
                  <a:schemeClr val="bg1"/>
                </a:solidFill>
                <a:latin typeface="Times New Roman" pitchFamily="18" charset="0"/>
                <a:cs typeface="Times New Roman" pitchFamily="18" charset="0"/>
              </a:rPr>
              <a:t>Kolmogorov-</a:t>
            </a:r>
            <a:r>
              <a:rPr lang="en-US" sz="2400" b="1" dirty="0" err="1">
                <a:solidFill>
                  <a:schemeClr val="bg1"/>
                </a:solidFill>
                <a:latin typeface="Times New Roman" pitchFamily="18" charset="0"/>
                <a:cs typeface="Times New Roman" pitchFamily="18" charset="0"/>
              </a:rPr>
              <a:t>Smimov</a:t>
            </a:r>
            <a:r>
              <a:rPr lang="en-US" sz="2400" b="1" dirty="0">
                <a:solidFill>
                  <a:schemeClr val="bg1"/>
                </a:solidFill>
                <a:latin typeface="Times New Roman" pitchFamily="18" charset="0"/>
                <a:cs typeface="Times New Roman" pitchFamily="18" charset="0"/>
              </a:rPr>
              <a:t> Distribution Test</a:t>
            </a:r>
          </a:p>
          <a:p>
            <a:r>
              <a:rPr lang="en-US" sz="2400" b="1" dirty="0">
                <a:solidFill>
                  <a:schemeClr val="bg1"/>
                </a:solidFill>
                <a:latin typeface="Times New Roman" pitchFamily="18" charset="0"/>
                <a:cs typeface="Times New Roman" pitchFamily="18" charset="0"/>
              </a:rPr>
              <a:t>Hierarchal Bayesian models</a:t>
            </a:r>
          </a:p>
          <a:p>
            <a:r>
              <a:rPr lang="en-US" sz="2400" b="1" dirty="0">
                <a:solidFill>
                  <a:schemeClr val="bg1"/>
                </a:solidFill>
                <a:latin typeface="Times New Roman" pitchFamily="18" charset="0"/>
                <a:cs typeface="Times New Roman" pitchFamily="18" charset="0"/>
              </a:rPr>
              <a:t>Gradient Boosting</a:t>
            </a:r>
          </a:p>
          <a:p>
            <a:r>
              <a:rPr lang="en-US" sz="2400" b="1" dirty="0">
                <a:solidFill>
                  <a:schemeClr val="bg1"/>
                </a:solidFill>
                <a:latin typeface="Times New Roman" pitchFamily="18" charset="0"/>
                <a:cs typeface="Times New Roman" pitchFamily="18" charset="0"/>
              </a:rPr>
              <a:t>Nearest Neighbors and Prototypes</a:t>
            </a:r>
          </a:p>
          <a:p>
            <a:r>
              <a:rPr lang="en-US" sz="2400" b="1" dirty="0">
                <a:solidFill>
                  <a:schemeClr val="bg1"/>
                </a:solidFill>
                <a:latin typeface="Times New Roman" pitchFamily="18" charset="0"/>
                <a:cs typeface="Times New Roman" pitchFamily="18" charset="0"/>
              </a:rPr>
              <a:t>Cluster Analysis </a:t>
            </a:r>
            <a:r>
              <a:rPr lang="en-US" b="1" dirty="0">
                <a:solidFill>
                  <a:schemeClr val="bg1"/>
                </a:solidFill>
                <a:latin typeface="Times New Roman" pitchFamily="18" charset="0"/>
                <a:cs typeface="Times New Roman" pitchFamily="18" charset="0"/>
              </a:rPr>
              <a:t>(K-Means, K-</a:t>
            </a:r>
            <a:r>
              <a:rPr lang="en-US" b="1" dirty="0" err="1">
                <a:solidFill>
                  <a:schemeClr val="bg1"/>
                </a:solidFill>
                <a:latin typeface="Times New Roman" pitchFamily="18" charset="0"/>
                <a:cs typeface="Times New Roman" pitchFamily="18" charset="0"/>
              </a:rPr>
              <a:t>Medoid</a:t>
            </a:r>
            <a:r>
              <a:rPr lang="en-US" b="1" dirty="0">
                <a:solidFill>
                  <a:schemeClr val="bg1"/>
                </a:solidFill>
                <a:latin typeface="Times New Roman" pitchFamily="18" charset="0"/>
                <a:cs typeface="Times New Roman" pitchFamily="18" charset="0"/>
              </a:rPr>
              <a:t>, Fuzzy C-Means)</a:t>
            </a:r>
            <a:endParaRPr lang="en-US" sz="2400" b="1" dirty="0">
              <a:solidFill>
                <a:schemeClr val="bg1"/>
              </a:solidFill>
              <a:latin typeface="Times New Roman" pitchFamily="18" charset="0"/>
              <a:cs typeface="Times New Roman" pitchFamily="18" charset="0"/>
            </a:endParaRPr>
          </a:p>
          <a:p>
            <a:r>
              <a:rPr lang="en-US" sz="2400" b="1" dirty="0">
                <a:solidFill>
                  <a:schemeClr val="bg1"/>
                </a:solidFill>
                <a:latin typeface="Times New Roman" pitchFamily="18" charset="0"/>
                <a:cs typeface="Times New Roman" pitchFamily="18" charset="0"/>
              </a:rPr>
              <a:t>Support Vectors (SVM)</a:t>
            </a:r>
          </a:p>
          <a:p>
            <a:r>
              <a:rPr lang="en-US" sz="2400" b="1" dirty="0">
                <a:solidFill>
                  <a:schemeClr val="bg1"/>
                </a:solidFill>
                <a:latin typeface="Times New Roman" pitchFamily="18" charset="0"/>
                <a:cs typeface="Times New Roman" pitchFamily="18" charset="0"/>
              </a:rPr>
              <a:t>Imputation</a:t>
            </a:r>
            <a:r>
              <a:rPr lang="en-US" b="1" dirty="0">
                <a:solidFill>
                  <a:schemeClr val="bg1"/>
                </a:solidFill>
                <a:latin typeface="Times New Roman" pitchFamily="18" charset="0"/>
                <a:cs typeface="Times New Roman" pitchFamily="18" charset="0"/>
              </a:rPr>
              <a:t> (Canonical Regression)</a:t>
            </a:r>
            <a:endParaRPr lang="en-US" sz="2400" b="1" dirty="0">
              <a:solidFill>
                <a:schemeClr val="bg1"/>
              </a:solidFill>
              <a:latin typeface="Times New Roman" pitchFamily="18" charset="0"/>
              <a:cs typeface="Times New Roman" pitchFamily="18" charset="0"/>
            </a:endParaRPr>
          </a:p>
          <a:p>
            <a:r>
              <a:rPr lang="en-US" sz="2400" b="1" dirty="0">
                <a:solidFill>
                  <a:schemeClr val="bg1"/>
                </a:solidFill>
                <a:latin typeface="Times New Roman" pitchFamily="18" charset="0"/>
                <a:cs typeface="Times New Roman" pitchFamily="18" charset="0"/>
              </a:rPr>
              <a:t>Kernel Density Estimate</a:t>
            </a:r>
          </a:p>
          <a:p>
            <a:r>
              <a:rPr lang="en-US" sz="2400" b="1" dirty="0" err="1">
                <a:solidFill>
                  <a:schemeClr val="bg1"/>
                </a:solidFill>
                <a:latin typeface="Times New Roman" pitchFamily="18" charset="0"/>
                <a:cs typeface="Times New Roman" pitchFamily="18" charset="0"/>
              </a:rPr>
              <a:t>Semiparametric</a:t>
            </a:r>
            <a:r>
              <a:rPr lang="en-US" sz="2400" b="1" dirty="0">
                <a:solidFill>
                  <a:schemeClr val="bg1"/>
                </a:solidFill>
                <a:latin typeface="Times New Roman" pitchFamily="18" charset="0"/>
                <a:cs typeface="Times New Roman" pitchFamily="18" charset="0"/>
              </a:rPr>
              <a:t> Regression </a:t>
            </a:r>
            <a:r>
              <a:rPr lang="en-US" b="1" dirty="0">
                <a:solidFill>
                  <a:schemeClr val="bg1"/>
                </a:solidFill>
                <a:latin typeface="Times New Roman" pitchFamily="18" charset="0"/>
                <a:cs typeface="Times New Roman" pitchFamily="18" charset="0"/>
              </a:rPr>
              <a:t>(Splines, Kernels, </a:t>
            </a:r>
            <a:r>
              <a:rPr lang="en-US" b="1" dirty="0" err="1">
                <a:solidFill>
                  <a:schemeClr val="bg1"/>
                </a:solidFill>
                <a:latin typeface="Times New Roman" pitchFamily="18" charset="0"/>
                <a:cs typeface="Times New Roman" pitchFamily="18" charset="0"/>
              </a:rPr>
              <a:t>Wavlets</a:t>
            </a:r>
            <a:r>
              <a:rPr lang="en-US" b="1" dirty="0">
                <a:solidFill>
                  <a:schemeClr val="bg1"/>
                </a:solidFill>
                <a:latin typeface="Times New Roman" pitchFamily="18" charset="0"/>
                <a:cs typeface="Times New Roman" pitchFamily="18" charset="0"/>
              </a:rPr>
              <a:t>)</a:t>
            </a:r>
            <a:endParaRPr lang="en-US" sz="2400" b="1" dirty="0">
              <a:solidFill>
                <a:schemeClr val="bg1"/>
              </a:solidFill>
              <a:latin typeface="Times New Roman" pitchFamily="18" charset="0"/>
              <a:cs typeface="Times New Roman" pitchFamily="18" charset="0"/>
            </a:endParaRPr>
          </a:p>
          <a:p>
            <a:r>
              <a:rPr lang="en-US" sz="2400" b="1" dirty="0">
                <a:solidFill>
                  <a:schemeClr val="bg1"/>
                </a:solidFill>
                <a:latin typeface="Times New Roman" pitchFamily="18" charset="0"/>
                <a:cs typeface="Times New Roman" pitchFamily="18" charset="0"/>
              </a:rPr>
              <a:t>Neural Networks</a:t>
            </a:r>
          </a:p>
          <a:p>
            <a:r>
              <a:rPr lang="en-US" sz="2400" b="1" dirty="0">
                <a:solidFill>
                  <a:schemeClr val="bg1"/>
                </a:solidFill>
                <a:latin typeface="Times New Roman" pitchFamily="18" charset="0"/>
                <a:cs typeface="Times New Roman" pitchFamily="18" charset="0"/>
              </a:rPr>
              <a:t>Ensemble Learning (Random Forests)</a:t>
            </a:r>
          </a:p>
          <a:p>
            <a:r>
              <a:rPr lang="en-US" sz="2400" b="1" dirty="0">
                <a:solidFill>
                  <a:schemeClr val="bg1"/>
                </a:solidFill>
                <a:latin typeface="Times New Roman" pitchFamily="18" charset="0"/>
                <a:cs typeface="Times New Roman" pitchFamily="18" charset="0"/>
              </a:rPr>
              <a:t>Multivariate Adaptive Regression Splines</a:t>
            </a:r>
          </a:p>
          <a:p>
            <a:endParaRPr lang="en-US" sz="2400" b="1" dirty="0">
              <a:solidFill>
                <a:schemeClr val="bg1"/>
              </a:solidFill>
              <a:latin typeface="Times New Roman" pitchFamily="18" charset="0"/>
              <a:cs typeface="Times New Roman" pitchFamily="18" charset="0"/>
            </a:endParaRPr>
          </a:p>
          <a:p>
            <a:endParaRPr lang="en-US" sz="2400" b="1" dirty="0">
              <a:solidFill>
                <a:schemeClr val="bg1"/>
              </a:solidFill>
              <a:latin typeface="Times New Roman" pitchFamily="18" charset="0"/>
              <a:cs typeface="Times New Roman" pitchFamily="18" charset="0"/>
            </a:endParaRPr>
          </a:p>
          <a:p>
            <a:endParaRPr lang="en-US" sz="2400" dirty="0">
              <a:solidFill>
                <a:schemeClr val="bg1"/>
              </a:solidFill>
              <a:latin typeface="Times New Roman" pitchFamily="18" charset="0"/>
              <a:cs typeface="Times New Roman" pitchFamily="18" charset="0"/>
            </a:endParaRPr>
          </a:p>
          <a:p>
            <a:endParaRPr lang="en-US" sz="2400" dirty="0">
              <a:solidFill>
                <a:schemeClr val="bg1"/>
              </a:solidFill>
              <a:latin typeface="Times New Roman" pitchFamily="18" charset="0"/>
              <a:cs typeface="Times New Roman" pitchFamily="18" charset="0"/>
            </a:endParaRPr>
          </a:p>
          <a:p>
            <a:endParaRPr lang="en-US" sz="2400" dirty="0">
              <a:solidFill>
                <a:schemeClr val="bg1"/>
              </a:solidFill>
              <a:latin typeface="Times New Roman" pitchFamily="18" charset="0"/>
              <a:cs typeface="Times New Roman" pitchFamily="18" charset="0"/>
            </a:endParaRPr>
          </a:p>
          <a:p>
            <a:endParaRPr lang="en-US" sz="24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120103809"/>
      </p:ext>
    </p:extLst>
  </p:cSld>
  <p:clrMapOvr>
    <a:masterClrMapping/>
  </p:clrMapOvr>
  <p:transition spd="med">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71" name="Rectangle 7"/>
          <p:cNvSpPr>
            <a:spLocks noChangeArrowheads="1"/>
          </p:cNvSpPr>
          <p:nvPr/>
        </p:nvSpPr>
        <p:spPr bwMode="auto">
          <a:xfrm>
            <a:off x="95250" y="566738"/>
            <a:ext cx="4398963" cy="5786437"/>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65000"/>
              <a:buFont typeface="Wingdings" pitchFamily="2" charset="2"/>
              <a:buNone/>
              <a:defRPr/>
            </a:pPr>
            <a:r>
              <a:rPr lang="en-US" sz="3200" u="sng" dirty="0">
                <a:solidFill>
                  <a:schemeClr val="bg1"/>
                </a:solidFill>
                <a:effectLst>
                  <a:outerShdw blurRad="38100" dist="38100" dir="2700000" algn="tl">
                    <a:srgbClr val="000000"/>
                  </a:outerShdw>
                </a:effectLst>
                <a:latin typeface="Times New Roman" pitchFamily="18" charset="0"/>
                <a:cs typeface="Times New Roman" pitchFamily="18" charset="0"/>
              </a:rPr>
              <a:t>Hypothesis Testing</a:t>
            </a:r>
          </a:p>
          <a:p>
            <a:pPr marL="342900" indent="-342900" eaLnBrk="1" hangingPunct="1">
              <a:spcBef>
                <a:spcPct val="20000"/>
              </a:spcBef>
              <a:buClr>
                <a:schemeClr val="hlink"/>
              </a:buClr>
              <a:buSzPct val="65000"/>
              <a:buFont typeface="Wingdings" pitchFamily="2" charset="2"/>
              <a:buNone/>
              <a:defRPr/>
            </a:pPr>
            <a:endParaRPr lang="en-US" sz="3200" u="sng" dirty="0">
              <a:solidFill>
                <a:schemeClr val="bg1"/>
              </a:solidFill>
              <a:effectLst>
                <a:outerShdw blurRad="38100" dist="38100" dir="2700000" algn="tl">
                  <a:srgbClr val="000000"/>
                </a:outerShdw>
              </a:effectLst>
              <a:latin typeface="Times New Roman" pitchFamily="18" charset="0"/>
              <a:cs typeface="Times New Roman" pitchFamily="18" charset="0"/>
            </a:endParaRPr>
          </a:p>
          <a:p>
            <a:pPr marL="457200" indent="-457200" eaLnBrk="1" hangingPunct="1">
              <a:spcBef>
                <a:spcPct val="20000"/>
              </a:spcBef>
              <a:buClr>
                <a:schemeClr val="bg1"/>
              </a:buClr>
              <a:buSzPct val="65000"/>
              <a:buFont typeface="Arial" pitchFamily="34" charset="0"/>
              <a:buChar char="•"/>
              <a:defRPr/>
            </a:pPr>
            <a:r>
              <a:rPr lang="en-US" sz="2800" dirty="0">
                <a:solidFill>
                  <a:schemeClr val="bg1"/>
                </a:solidFill>
                <a:effectLst>
                  <a:outerShdw blurRad="38100" dist="38100" dir="2700000" algn="tl">
                    <a:srgbClr val="000000"/>
                  </a:outerShdw>
                </a:effectLst>
                <a:latin typeface="Times New Roman" pitchFamily="18" charset="0"/>
                <a:cs typeface="Times New Roman" pitchFamily="18" charset="0"/>
              </a:rPr>
              <a:t>Isolation By Distance </a:t>
            </a:r>
          </a:p>
          <a:p>
            <a:pPr eaLnBrk="1" hangingPunct="1">
              <a:spcBef>
                <a:spcPct val="20000"/>
              </a:spcBef>
              <a:buClr>
                <a:schemeClr val="bg1"/>
              </a:buClr>
              <a:buSzPct val="65000"/>
              <a:defRPr/>
            </a:pPr>
            <a:endParaRPr lang="en-US" sz="2800" dirty="0">
              <a:solidFill>
                <a:schemeClr val="bg1"/>
              </a:solidFill>
              <a:effectLst>
                <a:outerShdw blurRad="38100" dist="38100" dir="2700000" algn="tl">
                  <a:srgbClr val="000000"/>
                </a:outerShdw>
              </a:effectLst>
              <a:latin typeface="Times New Roman" pitchFamily="18" charset="0"/>
              <a:cs typeface="Times New Roman" pitchFamily="18" charset="0"/>
            </a:endParaRPr>
          </a:p>
          <a:p>
            <a:pPr marL="457200" indent="-457200" eaLnBrk="1" hangingPunct="1">
              <a:spcBef>
                <a:spcPct val="20000"/>
              </a:spcBef>
              <a:buClr>
                <a:schemeClr val="bg1"/>
              </a:buClr>
              <a:buSzPct val="65000"/>
              <a:buFont typeface="Arial" pitchFamily="34" charset="0"/>
              <a:buChar char="•"/>
              <a:defRPr/>
            </a:pPr>
            <a:r>
              <a:rPr lang="en-US" sz="2800" dirty="0">
                <a:solidFill>
                  <a:schemeClr val="bg1"/>
                </a:solidFill>
                <a:effectLst>
                  <a:outerShdw blurRad="38100" dist="38100" dir="2700000" algn="tl">
                    <a:srgbClr val="000000"/>
                  </a:outerShdw>
                </a:effectLst>
                <a:latin typeface="Times New Roman" pitchFamily="18" charset="0"/>
                <a:cs typeface="Times New Roman" pitchFamily="18" charset="0"/>
              </a:rPr>
              <a:t>Ecological Factors:</a:t>
            </a:r>
          </a:p>
          <a:p>
            <a:pPr marL="800100" lvl="1" indent="-342900" eaLnBrk="1" hangingPunct="1">
              <a:spcBef>
                <a:spcPct val="20000"/>
              </a:spcBef>
              <a:buClr>
                <a:schemeClr val="bg1"/>
              </a:buClr>
              <a:buSzPct val="65000"/>
              <a:buFont typeface="Arial" pitchFamily="34" charset="0"/>
              <a:buChar char="•"/>
              <a:defRPr/>
            </a:pPr>
            <a:r>
              <a:rPr lang="en-US" sz="2400" dirty="0">
                <a:solidFill>
                  <a:schemeClr val="bg1"/>
                </a:solidFill>
                <a:effectLst>
                  <a:outerShdw blurRad="38100" dist="38100" dir="2700000" algn="tl">
                    <a:srgbClr val="000000"/>
                  </a:outerShdw>
                </a:effectLst>
                <a:latin typeface="Times New Roman" pitchFamily="18" charset="0"/>
                <a:cs typeface="Times New Roman" pitchFamily="18" charset="0"/>
              </a:rPr>
              <a:t>Habitat Permeability</a:t>
            </a:r>
          </a:p>
          <a:p>
            <a:pPr marL="800100" lvl="1" indent="-342900" eaLnBrk="1" hangingPunct="1">
              <a:spcBef>
                <a:spcPct val="20000"/>
              </a:spcBef>
              <a:buClr>
                <a:schemeClr val="bg1"/>
              </a:buClr>
              <a:buSzPct val="65000"/>
              <a:buFont typeface="Arial" pitchFamily="34" charset="0"/>
              <a:buChar char="•"/>
              <a:defRPr/>
            </a:pPr>
            <a:r>
              <a:rPr lang="en-US" sz="2400" dirty="0">
                <a:solidFill>
                  <a:schemeClr val="bg1"/>
                </a:solidFill>
                <a:effectLst>
                  <a:outerShdw blurRad="38100" dist="38100" dir="2700000" algn="tl">
                    <a:srgbClr val="000000"/>
                  </a:outerShdw>
                </a:effectLst>
                <a:latin typeface="Times New Roman" pitchFamily="18" charset="0"/>
                <a:cs typeface="Times New Roman" pitchFamily="18" charset="0"/>
              </a:rPr>
              <a:t>Topographic Morphology</a:t>
            </a:r>
          </a:p>
          <a:p>
            <a:pPr marL="800100" lvl="1" indent="-342900" eaLnBrk="1" hangingPunct="1">
              <a:spcBef>
                <a:spcPct val="20000"/>
              </a:spcBef>
              <a:buClr>
                <a:schemeClr val="bg1"/>
              </a:buClr>
              <a:buSzPct val="65000"/>
              <a:buFont typeface="Arial" pitchFamily="34" charset="0"/>
              <a:buChar char="•"/>
              <a:defRPr/>
            </a:pPr>
            <a:r>
              <a:rPr lang="en-US" sz="2400" dirty="0">
                <a:solidFill>
                  <a:schemeClr val="bg1"/>
                </a:solidFill>
                <a:effectLst>
                  <a:outerShdw blurRad="38100" dist="38100" dir="2700000" algn="tl">
                    <a:srgbClr val="000000"/>
                  </a:outerShdw>
                </a:effectLst>
                <a:latin typeface="Times New Roman" pitchFamily="18" charset="0"/>
                <a:cs typeface="Times New Roman" pitchFamily="18" charset="0"/>
              </a:rPr>
              <a:t>Temperature-Moisture</a:t>
            </a:r>
          </a:p>
          <a:p>
            <a:pPr marL="914400" lvl="1" indent="-457200" eaLnBrk="1" hangingPunct="1">
              <a:spcBef>
                <a:spcPct val="20000"/>
              </a:spcBef>
              <a:buClr>
                <a:schemeClr val="bg1"/>
              </a:buClr>
              <a:buSzPct val="65000"/>
              <a:buFont typeface="Arial" pitchFamily="34" charset="0"/>
              <a:buChar char="•"/>
              <a:defRPr/>
            </a:pPr>
            <a:endParaRPr lang="en-US" sz="2800" u="sng" dirty="0">
              <a:solidFill>
                <a:schemeClr val="bg1"/>
              </a:solidFill>
              <a:effectLst>
                <a:outerShdw blurRad="38100" dist="38100" dir="2700000" algn="tl">
                  <a:srgbClr val="000000"/>
                </a:outerShdw>
              </a:effectLst>
              <a:latin typeface="Times New Roman" pitchFamily="18" charset="0"/>
              <a:cs typeface="Times New Roman" pitchFamily="18" charset="0"/>
            </a:endParaRPr>
          </a:p>
          <a:p>
            <a:pPr marL="457200" indent="-457200" eaLnBrk="1" hangingPunct="1">
              <a:spcBef>
                <a:spcPct val="20000"/>
              </a:spcBef>
              <a:buClr>
                <a:schemeClr val="bg1"/>
              </a:buClr>
              <a:buSzPct val="65000"/>
              <a:buFont typeface="Arial" pitchFamily="34" charset="0"/>
              <a:buChar char="•"/>
              <a:defRPr/>
            </a:pPr>
            <a:r>
              <a:rPr lang="en-US" sz="2800" dirty="0">
                <a:solidFill>
                  <a:schemeClr val="bg1"/>
                </a:solidFill>
                <a:effectLst>
                  <a:outerShdw blurRad="38100" dist="38100" dir="2700000" algn="tl">
                    <a:srgbClr val="000000"/>
                  </a:outerShdw>
                </a:effectLst>
                <a:latin typeface="Times New Roman" pitchFamily="18" charset="0"/>
                <a:cs typeface="Times New Roman" pitchFamily="18" charset="0"/>
              </a:rPr>
              <a:t>Metrics Sampled (30m)</a:t>
            </a:r>
          </a:p>
          <a:p>
            <a:pPr marL="342900" indent="-342900" eaLnBrk="1" hangingPunct="1">
              <a:spcBef>
                <a:spcPct val="20000"/>
              </a:spcBef>
              <a:buClr>
                <a:schemeClr val="hlink"/>
              </a:buClr>
              <a:buSzPct val="65000"/>
              <a:buFont typeface="Wingdings" pitchFamily="2" charset="2"/>
              <a:buChar char="n"/>
              <a:defRPr/>
            </a:pPr>
            <a:endParaRPr lang="en-US" dirty="0">
              <a:solidFill>
                <a:schemeClr val="bg1"/>
              </a:solidFill>
              <a:effectLst>
                <a:outerShdw blurRad="38100" dist="38100" dir="2700000" algn="tl">
                  <a:srgbClr val="000000"/>
                </a:outerShdw>
              </a:effectLst>
              <a:latin typeface="Times New Roman" pitchFamily="18" charset="0"/>
              <a:cs typeface="Times New Roman" pitchFamily="18" charset="0"/>
            </a:endParaRPr>
          </a:p>
        </p:txBody>
      </p:sp>
      <p:pic>
        <p:nvPicPr>
          <p:cNvPr id="31747" name="Picture 9" descr="Dps"/>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11688" y="1225550"/>
            <a:ext cx="4394200" cy="4716463"/>
          </a:xfrm>
          <a:prstGeom prst="rect">
            <a:avLst/>
          </a:prstGeom>
          <a:noFill/>
          <a:ln w="9525">
            <a:noFill/>
            <a:miter lim="800000"/>
            <a:headEnd/>
            <a:tailEnd/>
          </a:ln>
          <a:scene3d>
            <a:camera prst="orthographicFront"/>
            <a:lightRig rig="threePt" dir="t"/>
          </a:scene3d>
          <a:sp3d>
            <a:bevelT/>
            <a:bevelB/>
          </a:sp3d>
        </p:spPr>
      </p:pic>
      <p:sp>
        <p:nvSpPr>
          <p:cNvPr id="31748" name="Text Box 10"/>
          <p:cNvSpPr txBox="1">
            <a:spLocks noChangeArrowheads="1"/>
          </p:cNvSpPr>
          <p:nvPr/>
        </p:nvSpPr>
        <p:spPr bwMode="auto">
          <a:xfrm>
            <a:off x="8391525" y="5510213"/>
            <a:ext cx="568325" cy="366712"/>
          </a:xfrm>
          <a:prstGeom prst="rect">
            <a:avLst/>
          </a:prstGeom>
          <a:noFill/>
          <a:ln w="9525">
            <a:noFill/>
            <a:miter lim="800000"/>
            <a:headEnd/>
            <a:tailEnd/>
          </a:ln>
        </p:spPr>
        <p:txBody>
          <a:bodyPr wrap="none">
            <a:spAutoFit/>
          </a:bodyPr>
          <a:lstStyle/>
          <a:p>
            <a:r>
              <a:rPr lang="en-US"/>
              <a:t>Dps</a:t>
            </a:r>
          </a:p>
        </p:txBody>
      </p:sp>
    </p:spTree>
    <p:extLst>
      <p:ext uri="{BB962C8B-B14F-4D97-AF65-F5344CB8AC3E}">
        <p14:creationId xmlns:p14="http://schemas.microsoft.com/office/powerpoint/2010/main" val="676308848"/>
      </p:ext>
    </p:extLst>
  </p:cSld>
  <p:clrMapOvr>
    <a:masterClrMapping/>
  </p:clrMapOvr>
  <p:transition spd="med">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SwanLake10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33796" name="AutoShape 4"/>
          <p:cNvSpPr>
            <a:spLocks noChangeArrowheads="1"/>
          </p:cNvSpPr>
          <p:nvPr/>
        </p:nvSpPr>
        <p:spPr bwMode="auto">
          <a:xfrm rot="2660968">
            <a:off x="1406525" y="5757863"/>
            <a:ext cx="852488" cy="906462"/>
          </a:xfrm>
          <a:prstGeom prst="plus">
            <a:avLst>
              <a:gd name="adj" fmla="val 41343"/>
            </a:avLst>
          </a:prstGeom>
          <a:solidFill>
            <a:srgbClr val="FF0000"/>
          </a:solidFill>
          <a:ln w="9525">
            <a:noFill/>
            <a:miter lim="800000"/>
            <a:headEnd/>
            <a:tailEnd/>
          </a:ln>
        </p:spPr>
        <p:txBody>
          <a:bodyPr wrap="none" anchor="ctr"/>
          <a:lstStyle/>
          <a:p>
            <a:endParaRPr lang="en-US"/>
          </a:p>
        </p:txBody>
      </p:sp>
      <p:sp>
        <p:nvSpPr>
          <p:cNvPr id="33798" name="Line 6"/>
          <p:cNvSpPr>
            <a:spLocks noChangeShapeType="1"/>
          </p:cNvSpPr>
          <p:nvPr/>
        </p:nvSpPr>
        <p:spPr bwMode="auto">
          <a:xfrm flipV="1">
            <a:off x="1838325" y="2516188"/>
            <a:ext cx="6430963" cy="3559175"/>
          </a:xfrm>
          <a:prstGeom prst="line">
            <a:avLst/>
          </a:prstGeom>
          <a:noFill/>
          <a:ln w="50800">
            <a:solidFill>
              <a:srgbClr val="FF0000"/>
            </a:solidFill>
            <a:round/>
            <a:headEnd/>
            <a:tailEnd/>
          </a:ln>
          <a:scene3d>
            <a:camera prst="orthographicFront"/>
            <a:lightRig rig="threePt" dir="t"/>
          </a:scene3d>
          <a:sp3d>
            <a:bevelT/>
            <a:bevelB/>
          </a:sp3d>
        </p:spPr>
        <p:txBody>
          <a:bodyPr/>
          <a:lstStyle/>
          <a:p>
            <a:endParaRPr lang="en-US"/>
          </a:p>
        </p:txBody>
      </p:sp>
      <p:sp>
        <p:nvSpPr>
          <p:cNvPr id="33799" name="AutoShape 7"/>
          <p:cNvSpPr>
            <a:spLocks noChangeArrowheads="1"/>
          </p:cNvSpPr>
          <p:nvPr/>
        </p:nvSpPr>
        <p:spPr bwMode="auto">
          <a:xfrm rot="-1027183">
            <a:off x="8234363" y="2190750"/>
            <a:ext cx="600075" cy="412750"/>
          </a:xfrm>
          <a:custGeom>
            <a:avLst/>
            <a:gdLst>
              <a:gd name="T0" fmla="*/ 5879568 w 21600"/>
              <a:gd name="T1" fmla="*/ 174903 h 21600"/>
              <a:gd name="T2" fmla="*/ 752511 w 21600"/>
              <a:gd name="T3" fmla="*/ 4775383 h 21600"/>
              <a:gd name="T4" fmla="*/ 6205247 w 21600"/>
              <a:gd name="T5" fmla="*/ 673700 h 21600"/>
              <a:gd name="T6" fmla="*/ 18049256 w 21600"/>
              <a:gd name="T7" fmla="*/ 2160574 h 21600"/>
              <a:gd name="T8" fmla="*/ 16545041 w 21600"/>
              <a:gd name="T9" fmla="*/ 3774159 h 21600"/>
              <a:gd name="T10" fmla="*/ 13134446 w 21600"/>
              <a:gd name="T11" fmla="*/ 3062471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535" y="7411"/>
                </a:moveTo>
                <a:cubicBezTo>
                  <a:pt x="18137" y="3805"/>
                  <a:pt x="14667" y="1430"/>
                  <a:pt x="10800" y="1430"/>
                </a:cubicBezTo>
                <a:cubicBezTo>
                  <a:pt x="5625" y="1430"/>
                  <a:pt x="1430" y="5625"/>
                  <a:pt x="1430" y="10800"/>
                </a:cubicBezTo>
                <a:cubicBezTo>
                  <a:pt x="1429" y="11512"/>
                  <a:pt x="1511" y="12222"/>
                  <a:pt x="1672" y="12917"/>
                </a:cubicBezTo>
                <a:lnTo>
                  <a:pt x="279" y="13240"/>
                </a:lnTo>
                <a:cubicBezTo>
                  <a:pt x="93" y="12440"/>
                  <a:pt x="0" y="11621"/>
                  <a:pt x="0" y="10800"/>
                </a:cubicBezTo>
                <a:cubicBezTo>
                  <a:pt x="0" y="4835"/>
                  <a:pt x="4835" y="0"/>
                  <a:pt x="10800" y="0"/>
                </a:cubicBezTo>
                <a:cubicBezTo>
                  <a:pt x="15257" y="-1"/>
                  <a:pt x="19256" y="2738"/>
                  <a:pt x="20868" y="6893"/>
                </a:cubicBezTo>
                <a:lnTo>
                  <a:pt x="23386" y="5917"/>
                </a:lnTo>
                <a:lnTo>
                  <a:pt x="21437" y="10336"/>
                </a:lnTo>
                <a:lnTo>
                  <a:pt x="17018" y="8387"/>
                </a:lnTo>
                <a:lnTo>
                  <a:pt x="19535" y="7411"/>
                </a:lnTo>
                <a:close/>
              </a:path>
            </a:pathLst>
          </a:custGeom>
          <a:solidFill>
            <a:srgbClr val="FF0000"/>
          </a:solidFill>
          <a:ln w="9525">
            <a:noFill/>
            <a:miter lim="800000"/>
            <a:headEnd/>
            <a:tailEnd/>
          </a:ln>
          <a:scene3d>
            <a:camera prst="orthographicFront"/>
            <a:lightRig rig="threePt" dir="t"/>
          </a:scene3d>
          <a:sp3d>
            <a:bevelT/>
            <a:bevelB/>
          </a:sp3d>
        </p:spPr>
        <p:txBody>
          <a:bodyPr wrap="none" anchor="ctr"/>
          <a:lstStyle/>
          <a:p>
            <a:endParaRPr lang="en-US"/>
          </a:p>
        </p:txBody>
      </p:sp>
      <p:pic>
        <p:nvPicPr>
          <p:cNvPr id="33800" name="Picture 8" descr="123_2389"/>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04900" y="5324475"/>
            <a:ext cx="1450975" cy="1368425"/>
          </a:xfrm>
          <a:prstGeom prst="rect">
            <a:avLst/>
          </a:prstGeom>
          <a:noFill/>
          <a:ln w="22225">
            <a:solidFill>
              <a:srgbClr val="FF0000"/>
            </a:solidFill>
            <a:miter lim="800000"/>
            <a:headEnd/>
            <a:tailEnd/>
          </a:ln>
          <a:scene3d>
            <a:camera prst="orthographicFront"/>
            <a:lightRig rig="threePt" dir="t"/>
          </a:scene3d>
          <a:sp3d>
            <a:bevelT/>
            <a:bevelB/>
          </a:sp3d>
        </p:spPr>
      </p:pic>
      <p:sp>
        <p:nvSpPr>
          <p:cNvPr id="33801" name="Text Box 9"/>
          <p:cNvSpPr txBox="1">
            <a:spLocks noChangeArrowheads="1"/>
          </p:cNvSpPr>
          <p:nvPr/>
        </p:nvSpPr>
        <p:spPr bwMode="auto">
          <a:xfrm>
            <a:off x="557186" y="374650"/>
            <a:ext cx="3845925" cy="861774"/>
          </a:xfrm>
          <a:prstGeom prst="rect">
            <a:avLst/>
          </a:prstGeom>
          <a:noFill/>
          <a:ln w="9525">
            <a:noFill/>
            <a:miter lim="800000"/>
            <a:headEnd/>
            <a:tailEnd/>
          </a:ln>
        </p:spPr>
        <p:txBody>
          <a:bodyPr wrap="none">
            <a:spAutoFit/>
          </a:bodyPr>
          <a:lstStyle/>
          <a:p>
            <a:pPr algn="ctr">
              <a:spcBef>
                <a:spcPct val="20000"/>
              </a:spcBef>
              <a:buClr>
                <a:schemeClr val="bg1"/>
              </a:buClr>
              <a:buSzPct val="65000"/>
              <a:defRPr/>
            </a:pPr>
            <a:r>
              <a:rPr lang="en-US" sz="3200" dirty="0">
                <a:latin typeface="Times New Roman" pitchFamily="18" charset="0"/>
                <a:cs typeface="Times New Roman" pitchFamily="18" charset="0"/>
              </a:rPr>
              <a:t>Isolation By Distance </a:t>
            </a:r>
          </a:p>
          <a:p>
            <a:pPr algn="ctr"/>
            <a:r>
              <a:rPr lang="en-US" dirty="0"/>
              <a:t>21% Variation explained</a:t>
            </a:r>
          </a:p>
        </p:txBody>
      </p:sp>
      <p:sp>
        <p:nvSpPr>
          <p:cNvPr id="33802" name="Text Box 10"/>
          <p:cNvSpPr txBox="1">
            <a:spLocks noChangeArrowheads="1"/>
          </p:cNvSpPr>
          <p:nvPr/>
        </p:nvSpPr>
        <p:spPr bwMode="auto">
          <a:xfrm>
            <a:off x="4462463" y="4878388"/>
            <a:ext cx="184150" cy="366712"/>
          </a:xfrm>
          <a:prstGeom prst="rect">
            <a:avLst/>
          </a:prstGeom>
          <a:noFill/>
          <a:ln w="9525">
            <a:noFill/>
            <a:miter lim="800000"/>
            <a:headEnd/>
            <a:tailEnd/>
          </a:ln>
        </p:spPr>
        <p:txBody>
          <a:bodyPr wrap="none">
            <a:spAutoFit/>
          </a:bodyPr>
          <a:lstStyle/>
          <a:p>
            <a:endParaRPr lang="en-US"/>
          </a:p>
        </p:txBody>
      </p:sp>
      <p:sp>
        <p:nvSpPr>
          <p:cNvPr id="33803" name="Text Box 11"/>
          <p:cNvSpPr txBox="1">
            <a:spLocks noChangeArrowheads="1"/>
          </p:cNvSpPr>
          <p:nvPr/>
        </p:nvSpPr>
        <p:spPr bwMode="auto">
          <a:xfrm>
            <a:off x="4643438" y="5267325"/>
            <a:ext cx="184150" cy="366713"/>
          </a:xfrm>
          <a:prstGeom prst="rect">
            <a:avLst/>
          </a:prstGeom>
          <a:noFill/>
          <a:ln w="9525">
            <a:noFill/>
            <a:miter lim="800000"/>
            <a:headEnd/>
            <a:tailEnd/>
          </a:ln>
        </p:spPr>
        <p:txBody>
          <a:bodyPr wrap="none">
            <a:spAutoFit/>
          </a:bodyPr>
          <a:lstStyle/>
          <a:p>
            <a:endParaRPr lang="en-US"/>
          </a:p>
        </p:txBody>
      </p:sp>
      <p:pic>
        <p:nvPicPr>
          <p:cNvPr id="12" name="Picture 3" descr="FawnLake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613525" y="-6350"/>
            <a:ext cx="2546350" cy="1909763"/>
          </a:xfrm>
          <a:prstGeom prst="rect">
            <a:avLst/>
          </a:prstGeom>
          <a:noFill/>
          <a:ln w="9525">
            <a:noFill/>
            <a:miter lim="800000"/>
            <a:headEnd/>
            <a:tailEnd/>
          </a:ln>
          <a:scene3d>
            <a:camera prst="orthographicFront"/>
            <a:lightRig rig="threePt" dir="t"/>
          </a:scene3d>
          <a:sp3d>
            <a:bevelT/>
            <a:bevelB/>
          </a:sp3d>
        </p:spPr>
      </p:pic>
    </p:spTree>
    <p:extLst>
      <p:ext uri="{BB962C8B-B14F-4D97-AF65-F5344CB8AC3E}">
        <p14:creationId xmlns:p14="http://schemas.microsoft.com/office/powerpoint/2010/main" val="571097297"/>
      </p:ext>
    </p:extLst>
  </p:cSld>
  <p:clrMapOvr>
    <a:masterClrMapping/>
  </p:clrMapOvr>
  <p:transition spd="med">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descr="SwanLake10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34822" name="Line 8"/>
          <p:cNvSpPr>
            <a:spLocks noChangeShapeType="1"/>
          </p:cNvSpPr>
          <p:nvPr/>
        </p:nvSpPr>
        <p:spPr bwMode="auto">
          <a:xfrm flipV="1">
            <a:off x="1838325" y="2516188"/>
            <a:ext cx="6430963" cy="3559175"/>
          </a:xfrm>
          <a:prstGeom prst="line">
            <a:avLst/>
          </a:prstGeom>
          <a:noFill/>
          <a:ln w="50800">
            <a:solidFill>
              <a:srgbClr val="FF0000"/>
            </a:solidFill>
            <a:round/>
            <a:headEnd/>
            <a:tailEnd/>
          </a:ln>
          <a:scene3d>
            <a:camera prst="orthographicFront"/>
            <a:lightRig rig="threePt" dir="t"/>
          </a:scene3d>
          <a:sp3d>
            <a:bevelT/>
            <a:bevelB/>
          </a:sp3d>
        </p:spPr>
        <p:txBody>
          <a:bodyPr/>
          <a:lstStyle/>
          <a:p>
            <a:endParaRPr lang="en-US"/>
          </a:p>
        </p:txBody>
      </p:sp>
      <p:sp>
        <p:nvSpPr>
          <p:cNvPr id="34823" name="AutoShape 11"/>
          <p:cNvSpPr>
            <a:spLocks noChangeArrowheads="1"/>
          </p:cNvSpPr>
          <p:nvPr/>
        </p:nvSpPr>
        <p:spPr bwMode="auto">
          <a:xfrm rot="-1027183">
            <a:off x="8234363" y="2190750"/>
            <a:ext cx="600075" cy="412750"/>
          </a:xfrm>
          <a:custGeom>
            <a:avLst/>
            <a:gdLst>
              <a:gd name="T0" fmla="*/ 5879568 w 21600"/>
              <a:gd name="T1" fmla="*/ 174903 h 21600"/>
              <a:gd name="T2" fmla="*/ 752511 w 21600"/>
              <a:gd name="T3" fmla="*/ 4775383 h 21600"/>
              <a:gd name="T4" fmla="*/ 6205247 w 21600"/>
              <a:gd name="T5" fmla="*/ 673700 h 21600"/>
              <a:gd name="T6" fmla="*/ 18049256 w 21600"/>
              <a:gd name="T7" fmla="*/ 2160574 h 21600"/>
              <a:gd name="T8" fmla="*/ 16545041 w 21600"/>
              <a:gd name="T9" fmla="*/ 3774159 h 21600"/>
              <a:gd name="T10" fmla="*/ 13134446 w 21600"/>
              <a:gd name="T11" fmla="*/ 3062471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535" y="7411"/>
                </a:moveTo>
                <a:cubicBezTo>
                  <a:pt x="18137" y="3805"/>
                  <a:pt x="14667" y="1430"/>
                  <a:pt x="10800" y="1430"/>
                </a:cubicBezTo>
                <a:cubicBezTo>
                  <a:pt x="5625" y="1430"/>
                  <a:pt x="1430" y="5625"/>
                  <a:pt x="1430" y="10800"/>
                </a:cubicBezTo>
                <a:cubicBezTo>
                  <a:pt x="1429" y="11512"/>
                  <a:pt x="1511" y="12222"/>
                  <a:pt x="1672" y="12917"/>
                </a:cubicBezTo>
                <a:lnTo>
                  <a:pt x="279" y="13240"/>
                </a:lnTo>
                <a:cubicBezTo>
                  <a:pt x="93" y="12440"/>
                  <a:pt x="0" y="11621"/>
                  <a:pt x="0" y="10800"/>
                </a:cubicBezTo>
                <a:cubicBezTo>
                  <a:pt x="0" y="4835"/>
                  <a:pt x="4835" y="0"/>
                  <a:pt x="10800" y="0"/>
                </a:cubicBezTo>
                <a:cubicBezTo>
                  <a:pt x="15257" y="-1"/>
                  <a:pt x="19256" y="2738"/>
                  <a:pt x="20868" y="6893"/>
                </a:cubicBezTo>
                <a:lnTo>
                  <a:pt x="23386" y="5917"/>
                </a:lnTo>
                <a:lnTo>
                  <a:pt x="21437" y="10336"/>
                </a:lnTo>
                <a:lnTo>
                  <a:pt x="17018" y="8387"/>
                </a:lnTo>
                <a:lnTo>
                  <a:pt x="19535" y="7411"/>
                </a:lnTo>
                <a:close/>
              </a:path>
            </a:pathLst>
          </a:custGeom>
          <a:solidFill>
            <a:srgbClr val="FF0000"/>
          </a:solidFill>
          <a:ln w="9525">
            <a:noFill/>
            <a:miter lim="800000"/>
            <a:headEnd/>
            <a:tailEnd/>
          </a:ln>
          <a:scene3d>
            <a:camera prst="orthographicFront"/>
            <a:lightRig rig="threePt" dir="t"/>
          </a:scene3d>
          <a:sp3d>
            <a:bevelT/>
            <a:bevelB/>
          </a:sp3d>
        </p:spPr>
        <p:txBody>
          <a:bodyPr wrap="none" anchor="ctr"/>
          <a:lstStyle/>
          <a:p>
            <a:endParaRPr lang="en-US"/>
          </a:p>
        </p:txBody>
      </p:sp>
      <p:pic>
        <p:nvPicPr>
          <p:cNvPr id="34824" name="Picture 12" descr="123_2389"/>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55900" y="4613275"/>
            <a:ext cx="1450975" cy="1368425"/>
          </a:xfrm>
          <a:prstGeom prst="rect">
            <a:avLst/>
          </a:prstGeom>
          <a:noFill/>
          <a:ln w="22225">
            <a:solidFill>
              <a:srgbClr val="FF0000"/>
            </a:solidFill>
            <a:miter lim="800000"/>
            <a:headEnd/>
            <a:tailEnd/>
          </a:ln>
          <a:scene3d>
            <a:camera prst="orthographicFront"/>
            <a:lightRig rig="threePt" dir="t"/>
          </a:scene3d>
          <a:sp3d>
            <a:bevelT/>
            <a:bevelB/>
          </a:sp3d>
        </p:spPr>
      </p:pic>
      <p:sp>
        <p:nvSpPr>
          <p:cNvPr id="34825" name="Text Box 14"/>
          <p:cNvSpPr txBox="1">
            <a:spLocks noChangeArrowheads="1"/>
          </p:cNvSpPr>
          <p:nvPr/>
        </p:nvSpPr>
        <p:spPr bwMode="auto">
          <a:xfrm>
            <a:off x="4462463" y="4878388"/>
            <a:ext cx="184150" cy="366712"/>
          </a:xfrm>
          <a:prstGeom prst="rect">
            <a:avLst/>
          </a:prstGeom>
          <a:noFill/>
          <a:ln w="9525">
            <a:noFill/>
            <a:miter lim="800000"/>
            <a:headEnd/>
            <a:tailEnd/>
          </a:ln>
        </p:spPr>
        <p:txBody>
          <a:bodyPr wrap="none">
            <a:spAutoFit/>
          </a:bodyPr>
          <a:lstStyle/>
          <a:p>
            <a:endParaRPr lang="en-US"/>
          </a:p>
        </p:txBody>
      </p:sp>
      <p:sp>
        <p:nvSpPr>
          <p:cNvPr id="34826" name="Text Box 15"/>
          <p:cNvSpPr txBox="1">
            <a:spLocks noChangeArrowheads="1"/>
          </p:cNvSpPr>
          <p:nvPr/>
        </p:nvSpPr>
        <p:spPr bwMode="auto">
          <a:xfrm>
            <a:off x="4643438" y="5267325"/>
            <a:ext cx="184150" cy="366713"/>
          </a:xfrm>
          <a:prstGeom prst="rect">
            <a:avLst/>
          </a:prstGeom>
          <a:noFill/>
          <a:ln w="9525">
            <a:noFill/>
            <a:miter lim="800000"/>
            <a:headEnd/>
            <a:tailEnd/>
          </a:ln>
        </p:spPr>
        <p:txBody>
          <a:bodyPr wrap="none">
            <a:spAutoFit/>
          </a:bodyPr>
          <a:lstStyle/>
          <a:p>
            <a:endParaRPr lang="en-US"/>
          </a:p>
        </p:txBody>
      </p:sp>
      <p:sp>
        <p:nvSpPr>
          <p:cNvPr id="34827" name="Text Box 16"/>
          <p:cNvSpPr txBox="1">
            <a:spLocks noChangeArrowheads="1"/>
          </p:cNvSpPr>
          <p:nvPr/>
        </p:nvSpPr>
        <p:spPr bwMode="auto">
          <a:xfrm>
            <a:off x="206375" y="171271"/>
            <a:ext cx="4213225" cy="923330"/>
          </a:xfrm>
          <a:prstGeom prst="rect">
            <a:avLst/>
          </a:prstGeom>
          <a:solidFill>
            <a:srgbClr val="00B050"/>
          </a:solidFill>
          <a:ln w="9525">
            <a:noFill/>
            <a:miter lim="800000"/>
            <a:headEnd/>
            <a:tailEnd/>
          </a:ln>
        </p:spPr>
        <p:txBody>
          <a:bodyPr wrap="square">
            <a:spAutoFit/>
          </a:bodyPr>
          <a:lstStyle/>
          <a:p>
            <a:pPr algn="ctr"/>
            <a:r>
              <a:rPr lang="en-US" u="sng" dirty="0"/>
              <a:t>Habitat Permeability:</a:t>
            </a:r>
          </a:p>
          <a:p>
            <a:pPr algn="ctr"/>
            <a:r>
              <a:rPr lang="en-US" dirty="0"/>
              <a:t>burn, cover, roads/development, thermal</a:t>
            </a:r>
          </a:p>
          <a:p>
            <a:pPr algn="ctr"/>
            <a:r>
              <a:rPr lang="en-US" dirty="0"/>
              <a:t>51.80% Variation explained </a:t>
            </a:r>
          </a:p>
        </p:txBody>
      </p:sp>
      <p:pic>
        <p:nvPicPr>
          <p:cNvPr id="13" name="Picture 3" descr="FawnLake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613525" y="-6350"/>
            <a:ext cx="2546350" cy="1909763"/>
          </a:xfrm>
          <a:prstGeom prst="rect">
            <a:avLst/>
          </a:prstGeom>
          <a:noFill/>
          <a:ln w="9525">
            <a:noFill/>
            <a:miter lim="800000"/>
            <a:headEnd/>
            <a:tailEnd/>
          </a:ln>
          <a:scene3d>
            <a:camera prst="orthographicFront"/>
            <a:lightRig rig="threePt" dir="t"/>
          </a:scene3d>
          <a:sp3d>
            <a:bevelT/>
            <a:bevelB/>
          </a:sp3d>
        </p:spPr>
      </p:pic>
    </p:spTree>
    <p:extLst>
      <p:ext uri="{BB962C8B-B14F-4D97-AF65-F5344CB8AC3E}">
        <p14:creationId xmlns:p14="http://schemas.microsoft.com/office/powerpoint/2010/main" val="4159303395"/>
      </p:ext>
    </p:extLst>
  </p:cSld>
  <p:clrMapOvr>
    <a:masterClrMapping/>
  </p:clrMapOvr>
  <p:transition spd="med">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SwanLake10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36870" name="Line 6"/>
          <p:cNvSpPr>
            <a:spLocks noChangeShapeType="1"/>
          </p:cNvSpPr>
          <p:nvPr/>
        </p:nvSpPr>
        <p:spPr bwMode="auto">
          <a:xfrm flipV="1">
            <a:off x="1838325" y="2516188"/>
            <a:ext cx="6430963" cy="3559175"/>
          </a:xfrm>
          <a:prstGeom prst="line">
            <a:avLst/>
          </a:prstGeom>
          <a:noFill/>
          <a:ln w="50800">
            <a:solidFill>
              <a:srgbClr val="FF0000"/>
            </a:solidFill>
            <a:round/>
            <a:headEnd/>
            <a:tailEnd/>
          </a:ln>
          <a:scene3d>
            <a:camera prst="orthographicFront"/>
            <a:lightRig rig="threePt" dir="t"/>
          </a:scene3d>
          <a:sp3d>
            <a:bevelT/>
            <a:bevelB/>
          </a:sp3d>
        </p:spPr>
        <p:txBody>
          <a:bodyPr/>
          <a:lstStyle/>
          <a:p>
            <a:endParaRPr lang="en-US"/>
          </a:p>
        </p:txBody>
      </p:sp>
      <p:sp>
        <p:nvSpPr>
          <p:cNvPr id="36871" name="AutoShape 7"/>
          <p:cNvSpPr>
            <a:spLocks noChangeArrowheads="1"/>
          </p:cNvSpPr>
          <p:nvPr/>
        </p:nvSpPr>
        <p:spPr bwMode="auto">
          <a:xfrm rot="-1027183">
            <a:off x="8234363" y="2190750"/>
            <a:ext cx="600075" cy="412750"/>
          </a:xfrm>
          <a:custGeom>
            <a:avLst/>
            <a:gdLst>
              <a:gd name="T0" fmla="*/ 5879568 w 21600"/>
              <a:gd name="T1" fmla="*/ 174903 h 21600"/>
              <a:gd name="T2" fmla="*/ 752511 w 21600"/>
              <a:gd name="T3" fmla="*/ 4775383 h 21600"/>
              <a:gd name="T4" fmla="*/ 6205247 w 21600"/>
              <a:gd name="T5" fmla="*/ 673700 h 21600"/>
              <a:gd name="T6" fmla="*/ 18049256 w 21600"/>
              <a:gd name="T7" fmla="*/ 2160574 h 21600"/>
              <a:gd name="T8" fmla="*/ 16545041 w 21600"/>
              <a:gd name="T9" fmla="*/ 3774159 h 21600"/>
              <a:gd name="T10" fmla="*/ 13134446 w 21600"/>
              <a:gd name="T11" fmla="*/ 3062471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535" y="7411"/>
                </a:moveTo>
                <a:cubicBezTo>
                  <a:pt x="18137" y="3805"/>
                  <a:pt x="14667" y="1430"/>
                  <a:pt x="10800" y="1430"/>
                </a:cubicBezTo>
                <a:cubicBezTo>
                  <a:pt x="5625" y="1430"/>
                  <a:pt x="1430" y="5625"/>
                  <a:pt x="1430" y="10800"/>
                </a:cubicBezTo>
                <a:cubicBezTo>
                  <a:pt x="1429" y="11512"/>
                  <a:pt x="1511" y="12222"/>
                  <a:pt x="1672" y="12917"/>
                </a:cubicBezTo>
                <a:lnTo>
                  <a:pt x="279" y="13240"/>
                </a:lnTo>
                <a:cubicBezTo>
                  <a:pt x="93" y="12440"/>
                  <a:pt x="0" y="11621"/>
                  <a:pt x="0" y="10800"/>
                </a:cubicBezTo>
                <a:cubicBezTo>
                  <a:pt x="0" y="4835"/>
                  <a:pt x="4835" y="0"/>
                  <a:pt x="10800" y="0"/>
                </a:cubicBezTo>
                <a:cubicBezTo>
                  <a:pt x="15257" y="-1"/>
                  <a:pt x="19256" y="2738"/>
                  <a:pt x="20868" y="6893"/>
                </a:cubicBezTo>
                <a:lnTo>
                  <a:pt x="23386" y="5917"/>
                </a:lnTo>
                <a:lnTo>
                  <a:pt x="21437" y="10336"/>
                </a:lnTo>
                <a:lnTo>
                  <a:pt x="17018" y="8387"/>
                </a:lnTo>
                <a:lnTo>
                  <a:pt x="19535" y="7411"/>
                </a:lnTo>
                <a:close/>
              </a:path>
            </a:pathLst>
          </a:custGeom>
          <a:solidFill>
            <a:srgbClr val="FF0000"/>
          </a:solidFill>
          <a:ln w="9525">
            <a:noFill/>
            <a:miter lim="800000"/>
            <a:headEnd/>
            <a:tailEnd/>
          </a:ln>
          <a:scene3d>
            <a:camera prst="orthographicFront"/>
            <a:lightRig rig="threePt" dir="t"/>
          </a:scene3d>
          <a:sp3d>
            <a:bevelT/>
            <a:bevelB/>
          </a:sp3d>
        </p:spPr>
        <p:txBody>
          <a:bodyPr wrap="none" anchor="ctr"/>
          <a:lstStyle/>
          <a:p>
            <a:endParaRPr lang="en-US"/>
          </a:p>
        </p:txBody>
      </p:sp>
      <p:pic>
        <p:nvPicPr>
          <p:cNvPr id="36872" name="Picture 8" descr="123_2389"/>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81563" y="3348038"/>
            <a:ext cx="1450975" cy="1368425"/>
          </a:xfrm>
          <a:prstGeom prst="rect">
            <a:avLst/>
          </a:prstGeom>
          <a:noFill/>
          <a:ln w="22225">
            <a:solidFill>
              <a:srgbClr val="FF0000"/>
            </a:solidFill>
            <a:miter lim="800000"/>
            <a:headEnd/>
            <a:tailEnd/>
          </a:ln>
          <a:scene3d>
            <a:camera prst="orthographicFront"/>
            <a:lightRig rig="threePt" dir="t"/>
          </a:scene3d>
          <a:sp3d>
            <a:bevelT/>
            <a:bevelB/>
          </a:sp3d>
        </p:spPr>
      </p:pic>
      <p:sp>
        <p:nvSpPr>
          <p:cNvPr id="36873" name="Text Box 10"/>
          <p:cNvSpPr txBox="1">
            <a:spLocks noChangeArrowheads="1"/>
          </p:cNvSpPr>
          <p:nvPr/>
        </p:nvSpPr>
        <p:spPr bwMode="auto">
          <a:xfrm>
            <a:off x="198074" y="226772"/>
            <a:ext cx="3688126" cy="1560427"/>
          </a:xfrm>
          <a:prstGeom prst="rect">
            <a:avLst/>
          </a:prstGeom>
          <a:solidFill>
            <a:srgbClr val="FFFF00">
              <a:alpha val="40000"/>
            </a:srgbClr>
          </a:solidFill>
          <a:ln w="9525">
            <a:noFill/>
            <a:miter lim="800000"/>
            <a:headEnd/>
            <a:tailEnd/>
          </a:ln>
        </p:spPr>
        <p:txBody>
          <a:bodyPr wrap="none">
            <a:spAutoFit/>
          </a:bodyPr>
          <a:lstStyle/>
          <a:p>
            <a:pPr algn="ctr"/>
            <a:r>
              <a:rPr lang="en-US" u="sng" dirty="0"/>
              <a:t>Topographic Morphology:</a:t>
            </a:r>
          </a:p>
          <a:p>
            <a:pPr algn="ctr"/>
            <a:r>
              <a:rPr lang="en-US" dirty="0"/>
              <a:t>Hierarchical slope position, elevation </a:t>
            </a:r>
          </a:p>
          <a:p>
            <a:pPr algn="ctr">
              <a:lnSpc>
                <a:spcPct val="130000"/>
              </a:lnSpc>
            </a:pPr>
            <a:r>
              <a:rPr lang="en-US" dirty="0"/>
              <a:t>Topographic complexity</a:t>
            </a:r>
          </a:p>
          <a:p>
            <a:pPr algn="ctr">
              <a:lnSpc>
                <a:spcPct val="60000"/>
              </a:lnSpc>
            </a:pPr>
            <a:r>
              <a:rPr lang="en-US" dirty="0"/>
              <a:t>(Roughness, Elevation Relief Ratio) </a:t>
            </a:r>
          </a:p>
          <a:p>
            <a:pPr algn="ctr">
              <a:lnSpc>
                <a:spcPct val="60000"/>
              </a:lnSpc>
            </a:pPr>
            <a:endParaRPr lang="en-US" dirty="0"/>
          </a:p>
          <a:p>
            <a:pPr algn="ctr">
              <a:lnSpc>
                <a:spcPct val="60000"/>
              </a:lnSpc>
            </a:pPr>
            <a:r>
              <a:rPr lang="en-US" dirty="0">
                <a:solidFill>
                  <a:srgbClr val="000000"/>
                </a:solidFill>
              </a:rPr>
              <a:t>53.57% Variation explained</a:t>
            </a:r>
          </a:p>
        </p:txBody>
      </p:sp>
      <p:pic>
        <p:nvPicPr>
          <p:cNvPr id="12" name="Picture 3" descr="FawnLake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613525" y="-6350"/>
            <a:ext cx="2546350" cy="1909763"/>
          </a:xfrm>
          <a:prstGeom prst="rect">
            <a:avLst/>
          </a:prstGeom>
          <a:noFill/>
          <a:ln w="9525">
            <a:noFill/>
            <a:miter lim="800000"/>
            <a:headEnd/>
            <a:tailEnd/>
          </a:ln>
          <a:scene3d>
            <a:camera prst="orthographicFront"/>
            <a:lightRig rig="threePt" dir="t"/>
          </a:scene3d>
          <a:sp3d>
            <a:bevelT/>
            <a:bevelB/>
          </a:sp3d>
        </p:spPr>
      </p:pic>
    </p:spTree>
    <p:extLst>
      <p:ext uri="{BB962C8B-B14F-4D97-AF65-F5344CB8AC3E}">
        <p14:creationId xmlns:p14="http://schemas.microsoft.com/office/powerpoint/2010/main" val="1005845734"/>
      </p:ext>
    </p:extLst>
  </p:cSld>
  <p:clrMapOvr>
    <a:masterClrMapping/>
  </p:clrMapOvr>
  <p:transition spd="med">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SwanLake10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38915" name="Picture 3" descr="FawnLake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13525" y="-6350"/>
            <a:ext cx="2546350" cy="1909763"/>
          </a:xfrm>
          <a:prstGeom prst="rect">
            <a:avLst/>
          </a:prstGeom>
          <a:noFill/>
          <a:ln w="9525">
            <a:noFill/>
            <a:miter lim="800000"/>
            <a:headEnd/>
            <a:tailEnd/>
          </a:ln>
          <a:scene3d>
            <a:camera prst="orthographicFront"/>
            <a:lightRig rig="threePt" dir="t"/>
          </a:scene3d>
          <a:sp3d>
            <a:bevelT/>
            <a:bevelB/>
          </a:sp3d>
        </p:spPr>
      </p:pic>
      <p:sp>
        <p:nvSpPr>
          <p:cNvPr id="38918" name="Line 6"/>
          <p:cNvSpPr>
            <a:spLocks noChangeShapeType="1"/>
          </p:cNvSpPr>
          <p:nvPr/>
        </p:nvSpPr>
        <p:spPr bwMode="auto">
          <a:xfrm flipV="1">
            <a:off x="1838325" y="2516188"/>
            <a:ext cx="6430963" cy="3559175"/>
          </a:xfrm>
          <a:prstGeom prst="line">
            <a:avLst/>
          </a:prstGeom>
          <a:noFill/>
          <a:ln w="50800">
            <a:solidFill>
              <a:srgbClr val="FF0000"/>
            </a:solidFill>
            <a:round/>
            <a:headEnd/>
            <a:tailEnd/>
          </a:ln>
          <a:scene3d>
            <a:camera prst="orthographicFront"/>
            <a:lightRig rig="threePt" dir="t"/>
          </a:scene3d>
          <a:sp3d>
            <a:bevelT/>
            <a:bevelB/>
          </a:sp3d>
        </p:spPr>
        <p:txBody>
          <a:bodyPr/>
          <a:lstStyle/>
          <a:p>
            <a:endParaRPr lang="en-US"/>
          </a:p>
        </p:txBody>
      </p:sp>
      <p:sp>
        <p:nvSpPr>
          <p:cNvPr id="38919" name="AutoShape 7"/>
          <p:cNvSpPr>
            <a:spLocks noChangeArrowheads="1"/>
          </p:cNvSpPr>
          <p:nvPr/>
        </p:nvSpPr>
        <p:spPr bwMode="auto">
          <a:xfrm rot="-1027183">
            <a:off x="8234363" y="2190750"/>
            <a:ext cx="600075" cy="412750"/>
          </a:xfrm>
          <a:custGeom>
            <a:avLst/>
            <a:gdLst>
              <a:gd name="T0" fmla="*/ 5879568 w 21600"/>
              <a:gd name="T1" fmla="*/ 174903 h 21600"/>
              <a:gd name="T2" fmla="*/ 752511 w 21600"/>
              <a:gd name="T3" fmla="*/ 4775383 h 21600"/>
              <a:gd name="T4" fmla="*/ 6205247 w 21600"/>
              <a:gd name="T5" fmla="*/ 673700 h 21600"/>
              <a:gd name="T6" fmla="*/ 18049256 w 21600"/>
              <a:gd name="T7" fmla="*/ 2160574 h 21600"/>
              <a:gd name="T8" fmla="*/ 16545041 w 21600"/>
              <a:gd name="T9" fmla="*/ 3774159 h 21600"/>
              <a:gd name="T10" fmla="*/ 13134446 w 21600"/>
              <a:gd name="T11" fmla="*/ 3062471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535" y="7411"/>
                </a:moveTo>
                <a:cubicBezTo>
                  <a:pt x="18137" y="3805"/>
                  <a:pt x="14667" y="1430"/>
                  <a:pt x="10800" y="1430"/>
                </a:cubicBezTo>
                <a:cubicBezTo>
                  <a:pt x="5625" y="1430"/>
                  <a:pt x="1430" y="5625"/>
                  <a:pt x="1430" y="10800"/>
                </a:cubicBezTo>
                <a:cubicBezTo>
                  <a:pt x="1429" y="11512"/>
                  <a:pt x="1511" y="12222"/>
                  <a:pt x="1672" y="12917"/>
                </a:cubicBezTo>
                <a:lnTo>
                  <a:pt x="279" y="13240"/>
                </a:lnTo>
                <a:cubicBezTo>
                  <a:pt x="93" y="12440"/>
                  <a:pt x="0" y="11621"/>
                  <a:pt x="0" y="10800"/>
                </a:cubicBezTo>
                <a:cubicBezTo>
                  <a:pt x="0" y="4835"/>
                  <a:pt x="4835" y="0"/>
                  <a:pt x="10800" y="0"/>
                </a:cubicBezTo>
                <a:cubicBezTo>
                  <a:pt x="15257" y="-1"/>
                  <a:pt x="19256" y="2738"/>
                  <a:pt x="20868" y="6893"/>
                </a:cubicBezTo>
                <a:lnTo>
                  <a:pt x="23386" y="5917"/>
                </a:lnTo>
                <a:lnTo>
                  <a:pt x="21437" y="10336"/>
                </a:lnTo>
                <a:lnTo>
                  <a:pt x="17018" y="8387"/>
                </a:lnTo>
                <a:lnTo>
                  <a:pt x="19535" y="7411"/>
                </a:lnTo>
                <a:close/>
              </a:path>
            </a:pathLst>
          </a:custGeom>
          <a:solidFill>
            <a:srgbClr val="FF0000"/>
          </a:solidFill>
          <a:ln w="9525">
            <a:noFill/>
            <a:miter lim="800000"/>
            <a:headEnd/>
            <a:tailEnd/>
          </a:ln>
        </p:spPr>
        <p:txBody>
          <a:bodyPr wrap="none" anchor="ctr"/>
          <a:lstStyle/>
          <a:p>
            <a:endParaRPr lang="en-US"/>
          </a:p>
        </p:txBody>
      </p:sp>
      <p:pic>
        <p:nvPicPr>
          <p:cNvPr id="38920" name="Picture 8" descr="123_2389"/>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99300" y="2330450"/>
            <a:ext cx="1260475" cy="1189038"/>
          </a:xfrm>
          <a:prstGeom prst="rect">
            <a:avLst/>
          </a:prstGeom>
          <a:noFill/>
          <a:ln w="22225">
            <a:solidFill>
              <a:srgbClr val="FF0000"/>
            </a:solidFill>
            <a:miter lim="800000"/>
            <a:headEnd/>
            <a:tailEnd/>
          </a:ln>
          <a:scene3d>
            <a:camera prst="orthographicFront"/>
            <a:lightRig rig="threePt" dir="t"/>
          </a:scene3d>
          <a:sp3d>
            <a:bevelT/>
            <a:bevelB/>
          </a:sp3d>
        </p:spPr>
      </p:pic>
      <p:sp>
        <p:nvSpPr>
          <p:cNvPr id="38921" name="Text Box 10"/>
          <p:cNvSpPr txBox="1">
            <a:spLocks noChangeArrowheads="1"/>
          </p:cNvSpPr>
          <p:nvPr/>
        </p:nvSpPr>
        <p:spPr bwMode="auto">
          <a:xfrm>
            <a:off x="219071" y="219670"/>
            <a:ext cx="2981329" cy="923330"/>
          </a:xfrm>
          <a:prstGeom prst="rect">
            <a:avLst/>
          </a:prstGeom>
          <a:solidFill>
            <a:schemeClr val="tx2">
              <a:alpha val="53000"/>
            </a:schemeClr>
          </a:solidFill>
          <a:ln w="9525">
            <a:noFill/>
            <a:miter lim="800000"/>
            <a:headEnd/>
            <a:tailEnd/>
          </a:ln>
        </p:spPr>
        <p:txBody>
          <a:bodyPr wrap="none">
            <a:spAutoFit/>
          </a:bodyPr>
          <a:lstStyle/>
          <a:p>
            <a:pPr algn="ctr"/>
            <a:r>
              <a:rPr lang="en-US" u="sng" dirty="0"/>
              <a:t>Temperature-Moisture:</a:t>
            </a:r>
          </a:p>
          <a:p>
            <a:pPr algn="ctr"/>
            <a:r>
              <a:rPr lang="en-US" dirty="0"/>
              <a:t>Growing season precipitation</a:t>
            </a:r>
          </a:p>
          <a:p>
            <a:pPr algn="ctr"/>
            <a:r>
              <a:rPr lang="en-US" dirty="0"/>
              <a:t>55.30% Variation explained</a:t>
            </a:r>
          </a:p>
        </p:txBody>
      </p:sp>
    </p:spTree>
    <p:extLst>
      <p:ext uri="{BB962C8B-B14F-4D97-AF65-F5344CB8AC3E}">
        <p14:creationId xmlns:p14="http://schemas.microsoft.com/office/powerpoint/2010/main" val="1457412231"/>
      </p:ext>
    </p:extLst>
  </p:cSld>
  <p:clrMapOvr>
    <a:masterClrMapping/>
  </p:clrMapOvr>
  <p:transition spd="med">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ext Box 7"/>
          <p:cNvSpPr txBox="1">
            <a:spLocks noChangeArrowheads="1"/>
          </p:cNvSpPr>
          <p:nvPr/>
        </p:nvSpPr>
        <p:spPr bwMode="auto">
          <a:xfrm>
            <a:off x="197470" y="1888458"/>
            <a:ext cx="824265" cy="4516621"/>
          </a:xfrm>
          <a:prstGeom prst="rect">
            <a:avLst/>
          </a:prstGeom>
          <a:noFill/>
          <a:ln w="9525">
            <a:noFill/>
            <a:miter lim="800000"/>
            <a:headEnd/>
            <a:tailEnd/>
          </a:ln>
        </p:spPr>
        <p:txBody>
          <a:bodyPr wrap="none">
            <a:spAutoFit/>
          </a:bodyPr>
          <a:lstStyle/>
          <a:p>
            <a:pPr algn="ctr"/>
            <a:r>
              <a:rPr lang="en-US" sz="2300" dirty="0">
                <a:solidFill>
                  <a:schemeClr val="bg1"/>
                </a:solidFill>
                <a:latin typeface="Times New Roman" pitchFamily="18" charset="0"/>
                <a:cs typeface="Times New Roman" pitchFamily="18" charset="0"/>
              </a:rPr>
              <a:t>Scale</a:t>
            </a:r>
          </a:p>
          <a:p>
            <a:pPr algn="ctr">
              <a:lnSpc>
                <a:spcPct val="150000"/>
              </a:lnSpc>
            </a:pPr>
            <a:r>
              <a:rPr lang="en-US" sz="2300" dirty="0">
                <a:solidFill>
                  <a:schemeClr val="bg1"/>
                </a:solidFill>
                <a:latin typeface="Times New Roman" pitchFamily="18" charset="0"/>
                <a:cs typeface="Times New Roman" pitchFamily="18" charset="0"/>
              </a:rPr>
              <a:t>0</a:t>
            </a:r>
          </a:p>
          <a:p>
            <a:pPr algn="ctr"/>
            <a:endParaRPr lang="en-US" sz="2300" dirty="0">
              <a:solidFill>
                <a:schemeClr val="bg1"/>
              </a:solidFill>
              <a:latin typeface="Times New Roman" pitchFamily="18" charset="0"/>
              <a:cs typeface="Times New Roman" pitchFamily="18" charset="0"/>
            </a:endParaRPr>
          </a:p>
          <a:p>
            <a:pPr algn="ctr"/>
            <a:r>
              <a:rPr lang="en-US" sz="2300" dirty="0">
                <a:solidFill>
                  <a:schemeClr val="bg1"/>
                </a:solidFill>
                <a:latin typeface="Times New Roman" pitchFamily="18" charset="0"/>
                <a:cs typeface="Times New Roman" pitchFamily="18" charset="0"/>
              </a:rPr>
              <a:t>60</a:t>
            </a:r>
          </a:p>
          <a:p>
            <a:pPr algn="ctr"/>
            <a:endParaRPr lang="en-US" sz="2300" dirty="0">
              <a:solidFill>
                <a:schemeClr val="bg1"/>
              </a:solidFill>
              <a:latin typeface="Times New Roman" pitchFamily="18" charset="0"/>
              <a:cs typeface="Times New Roman" pitchFamily="18" charset="0"/>
            </a:endParaRPr>
          </a:p>
          <a:p>
            <a:pPr algn="ctr"/>
            <a:r>
              <a:rPr lang="en-US" sz="2300" dirty="0">
                <a:solidFill>
                  <a:schemeClr val="bg1"/>
                </a:solidFill>
                <a:latin typeface="Times New Roman" pitchFamily="18" charset="0"/>
                <a:cs typeface="Times New Roman" pitchFamily="18" charset="0"/>
              </a:rPr>
              <a:t>120</a:t>
            </a:r>
          </a:p>
          <a:p>
            <a:pPr algn="ctr"/>
            <a:endParaRPr lang="en-US" sz="2300" dirty="0">
              <a:solidFill>
                <a:schemeClr val="bg1"/>
              </a:solidFill>
              <a:latin typeface="Times New Roman" pitchFamily="18" charset="0"/>
              <a:cs typeface="Times New Roman" pitchFamily="18" charset="0"/>
            </a:endParaRPr>
          </a:p>
          <a:p>
            <a:pPr algn="ctr"/>
            <a:r>
              <a:rPr lang="en-US" sz="2300" dirty="0">
                <a:solidFill>
                  <a:schemeClr val="bg1"/>
                </a:solidFill>
                <a:latin typeface="Times New Roman" pitchFamily="18" charset="0"/>
                <a:cs typeface="Times New Roman" pitchFamily="18" charset="0"/>
              </a:rPr>
              <a:t>240</a:t>
            </a:r>
          </a:p>
          <a:p>
            <a:pPr algn="ctr"/>
            <a:endParaRPr lang="en-US" sz="2300" dirty="0">
              <a:solidFill>
                <a:schemeClr val="bg1"/>
              </a:solidFill>
              <a:latin typeface="Times New Roman" pitchFamily="18" charset="0"/>
              <a:cs typeface="Times New Roman" pitchFamily="18" charset="0"/>
            </a:endParaRPr>
          </a:p>
          <a:p>
            <a:pPr algn="ctr"/>
            <a:r>
              <a:rPr lang="en-US" sz="2300" dirty="0">
                <a:solidFill>
                  <a:schemeClr val="bg1"/>
                </a:solidFill>
                <a:latin typeface="Times New Roman" pitchFamily="18" charset="0"/>
                <a:cs typeface="Times New Roman" pitchFamily="18" charset="0"/>
              </a:rPr>
              <a:t>480</a:t>
            </a:r>
          </a:p>
          <a:p>
            <a:pPr algn="ctr"/>
            <a:endParaRPr lang="en-US" sz="2300" dirty="0">
              <a:solidFill>
                <a:schemeClr val="bg1"/>
              </a:solidFill>
              <a:latin typeface="Times New Roman" pitchFamily="18" charset="0"/>
              <a:cs typeface="Times New Roman" pitchFamily="18" charset="0"/>
            </a:endParaRPr>
          </a:p>
          <a:p>
            <a:pPr algn="ctr"/>
            <a:r>
              <a:rPr lang="en-US" sz="2300" dirty="0">
                <a:solidFill>
                  <a:schemeClr val="bg1"/>
                </a:solidFill>
                <a:latin typeface="Times New Roman" pitchFamily="18" charset="0"/>
                <a:cs typeface="Times New Roman" pitchFamily="18" charset="0"/>
              </a:rPr>
              <a:t>960</a:t>
            </a:r>
          </a:p>
        </p:txBody>
      </p:sp>
      <p:sp>
        <p:nvSpPr>
          <p:cNvPr id="40964" name="Text Box 8"/>
          <p:cNvSpPr txBox="1">
            <a:spLocks noChangeArrowheads="1"/>
          </p:cNvSpPr>
          <p:nvPr/>
        </p:nvSpPr>
        <p:spPr bwMode="auto">
          <a:xfrm>
            <a:off x="1033693" y="1924970"/>
            <a:ext cx="8139113" cy="381000"/>
          </a:xfrm>
          <a:prstGeom prst="rect">
            <a:avLst/>
          </a:prstGeom>
          <a:noFill/>
          <a:ln w="9525">
            <a:noFill/>
            <a:miter lim="800000"/>
            <a:headEnd/>
            <a:tailEnd/>
          </a:ln>
        </p:spPr>
        <p:txBody>
          <a:bodyPr>
            <a:spAutoFit/>
          </a:bodyPr>
          <a:lstStyle/>
          <a:p>
            <a:r>
              <a:rPr lang="en-US" sz="1900" dirty="0">
                <a:solidFill>
                  <a:schemeClr val="bg1"/>
                </a:solidFill>
                <a:latin typeface="Times New Roman" pitchFamily="18" charset="0"/>
                <a:cs typeface="Times New Roman" pitchFamily="18" charset="0"/>
              </a:rPr>
              <a:t>forest    burn   roads   canopy    rough    err27   </a:t>
            </a:r>
            <a:r>
              <a:rPr lang="en-US" sz="1900" dirty="0" err="1">
                <a:solidFill>
                  <a:schemeClr val="bg1"/>
                </a:solidFill>
                <a:latin typeface="Times New Roman" pitchFamily="18" charset="0"/>
                <a:cs typeface="Times New Roman" pitchFamily="18" charset="0"/>
              </a:rPr>
              <a:t>hsp</a:t>
            </a:r>
            <a:r>
              <a:rPr lang="en-US" sz="1900" dirty="0">
                <a:solidFill>
                  <a:schemeClr val="bg1"/>
                </a:solidFill>
                <a:latin typeface="Times New Roman" pitchFamily="18" charset="0"/>
                <a:cs typeface="Times New Roman" pitchFamily="18" charset="0"/>
              </a:rPr>
              <a:t>   ridge </a:t>
            </a:r>
            <a:r>
              <a:rPr lang="en-US" sz="1900" dirty="0" err="1">
                <a:solidFill>
                  <a:schemeClr val="bg1"/>
                </a:solidFill>
                <a:latin typeface="Times New Roman" pitchFamily="18" charset="0"/>
                <a:cs typeface="Times New Roman" pitchFamily="18" charset="0"/>
              </a:rPr>
              <a:t>ffp</a:t>
            </a:r>
            <a:r>
              <a:rPr lang="en-US" sz="1900" dirty="0">
                <a:solidFill>
                  <a:schemeClr val="bg1"/>
                </a:solidFill>
                <a:latin typeface="Times New Roman" pitchFamily="18" charset="0"/>
                <a:cs typeface="Times New Roman" pitchFamily="18" charset="0"/>
              </a:rPr>
              <a:t>    dd5    </a:t>
            </a:r>
            <a:r>
              <a:rPr lang="en-US" sz="1900" dirty="0" err="1">
                <a:solidFill>
                  <a:schemeClr val="bg1"/>
                </a:solidFill>
                <a:latin typeface="Times New Roman" pitchFamily="18" charset="0"/>
                <a:cs typeface="Times New Roman" pitchFamily="18" charset="0"/>
              </a:rPr>
              <a:t>ssina</a:t>
            </a:r>
            <a:r>
              <a:rPr lang="en-US" sz="1900" dirty="0">
                <a:solidFill>
                  <a:schemeClr val="bg1"/>
                </a:solidFill>
                <a:latin typeface="Times New Roman" pitchFamily="18" charset="0"/>
                <a:cs typeface="Times New Roman" pitchFamily="18" charset="0"/>
              </a:rPr>
              <a:t>  </a:t>
            </a:r>
            <a:r>
              <a:rPr lang="en-US" sz="1900" dirty="0" err="1">
                <a:solidFill>
                  <a:schemeClr val="bg1"/>
                </a:solidFill>
                <a:latin typeface="Times New Roman" pitchFamily="18" charset="0"/>
                <a:cs typeface="Times New Roman" pitchFamily="18" charset="0"/>
              </a:rPr>
              <a:t>gsp</a:t>
            </a:r>
            <a:endParaRPr lang="en-US" sz="1900" dirty="0">
              <a:solidFill>
                <a:schemeClr val="bg1"/>
              </a:solidFill>
              <a:latin typeface="Times New Roman" pitchFamily="18" charset="0"/>
              <a:cs typeface="Times New Roman" pitchFamily="18" charset="0"/>
            </a:endParaRPr>
          </a:p>
        </p:txBody>
      </p:sp>
      <p:sp>
        <p:nvSpPr>
          <p:cNvPr id="40965" name="Line 10"/>
          <p:cNvSpPr>
            <a:spLocks noChangeShapeType="1"/>
          </p:cNvSpPr>
          <p:nvPr/>
        </p:nvSpPr>
        <p:spPr bwMode="auto">
          <a:xfrm>
            <a:off x="2027240" y="2415508"/>
            <a:ext cx="0" cy="1749425"/>
          </a:xfrm>
          <a:prstGeom prst="line">
            <a:avLst/>
          </a:prstGeom>
          <a:noFill/>
          <a:ln w="152400">
            <a:solidFill>
              <a:srgbClr val="008000"/>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66" name="Line 11"/>
          <p:cNvSpPr>
            <a:spLocks noChangeShapeType="1"/>
          </p:cNvSpPr>
          <p:nvPr/>
        </p:nvSpPr>
        <p:spPr bwMode="auto">
          <a:xfrm>
            <a:off x="2779715" y="2418683"/>
            <a:ext cx="0" cy="1749425"/>
          </a:xfrm>
          <a:prstGeom prst="line">
            <a:avLst/>
          </a:prstGeom>
          <a:noFill/>
          <a:ln w="152400">
            <a:solidFill>
              <a:srgbClr val="008000"/>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67" name="Line 12"/>
          <p:cNvSpPr>
            <a:spLocks noChangeShapeType="1"/>
          </p:cNvSpPr>
          <p:nvPr/>
        </p:nvSpPr>
        <p:spPr bwMode="auto">
          <a:xfrm>
            <a:off x="3659190" y="2418683"/>
            <a:ext cx="0" cy="2286000"/>
          </a:xfrm>
          <a:prstGeom prst="line">
            <a:avLst/>
          </a:prstGeom>
          <a:noFill/>
          <a:ln w="152400">
            <a:solidFill>
              <a:srgbClr val="008000"/>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68" name="Line 13"/>
          <p:cNvSpPr>
            <a:spLocks noChangeShapeType="1"/>
          </p:cNvSpPr>
          <p:nvPr/>
        </p:nvSpPr>
        <p:spPr bwMode="auto">
          <a:xfrm>
            <a:off x="4475165" y="2410745"/>
            <a:ext cx="0" cy="1749425"/>
          </a:xfrm>
          <a:prstGeom prst="line">
            <a:avLst/>
          </a:prstGeom>
          <a:noFill/>
          <a:ln w="152400">
            <a:solidFill>
              <a:srgbClr val="FFCC00"/>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69" name="Line 14"/>
          <p:cNvSpPr>
            <a:spLocks noChangeShapeType="1"/>
          </p:cNvSpPr>
          <p:nvPr/>
        </p:nvSpPr>
        <p:spPr bwMode="auto">
          <a:xfrm>
            <a:off x="5253040" y="2410745"/>
            <a:ext cx="0" cy="1749425"/>
          </a:xfrm>
          <a:prstGeom prst="line">
            <a:avLst/>
          </a:prstGeom>
          <a:noFill/>
          <a:ln w="152400">
            <a:solidFill>
              <a:srgbClr val="FFCC00"/>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70" name="Line 15"/>
          <p:cNvSpPr>
            <a:spLocks noChangeShapeType="1"/>
          </p:cNvSpPr>
          <p:nvPr/>
        </p:nvSpPr>
        <p:spPr bwMode="auto">
          <a:xfrm>
            <a:off x="5870577" y="2410745"/>
            <a:ext cx="0" cy="1749425"/>
          </a:xfrm>
          <a:prstGeom prst="line">
            <a:avLst/>
          </a:prstGeom>
          <a:noFill/>
          <a:ln w="152400">
            <a:solidFill>
              <a:srgbClr val="FFCC00"/>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71" name="Line 16"/>
          <p:cNvSpPr>
            <a:spLocks noChangeShapeType="1"/>
          </p:cNvSpPr>
          <p:nvPr/>
        </p:nvSpPr>
        <p:spPr bwMode="auto">
          <a:xfrm>
            <a:off x="6912323" y="2393766"/>
            <a:ext cx="0" cy="1749425"/>
          </a:xfrm>
          <a:prstGeom prst="line">
            <a:avLst/>
          </a:prstGeom>
          <a:noFill/>
          <a:ln w="152400">
            <a:solidFill>
              <a:srgbClr val="0000FF"/>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72" name="Line 17"/>
          <p:cNvSpPr>
            <a:spLocks noChangeShapeType="1"/>
          </p:cNvSpPr>
          <p:nvPr/>
        </p:nvSpPr>
        <p:spPr bwMode="auto">
          <a:xfrm>
            <a:off x="7458009" y="2403290"/>
            <a:ext cx="0" cy="1749425"/>
          </a:xfrm>
          <a:prstGeom prst="line">
            <a:avLst/>
          </a:prstGeom>
          <a:noFill/>
          <a:ln w="152400">
            <a:solidFill>
              <a:srgbClr val="0000FF"/>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73" name="Line 18"/>
          <p:cNvSpPr>
            <a:spLocks noChangeShapeType="1"/>
          </p:cNvSpPr>
          <p:nvPr/>
        </p:nvSpPr>
        <p:spPr bwMode="auto">
          <a:xfrm>
            <a:off x="8600394" y="2415508"/>
            <a:ext cx="7937" cy="3798887"/>
          </a:xfrm>
          <a:prstGeom prst="line">
            <a:avLst/>
          </a:prstGeom>
          <a:noFill/>
          <a:ln w="152400">
            <a:solidFill>
              <a:srgbClr val="0000FF"/>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74" name="Line 20"/>
          <p:cNvSpPr>
            <a:spLocks noChangeShapeType="1"/>
          </p:cNvSpPr>
          <p:nvPr/>
        </p:nvSpPr>
        <p:spPr bwMode="auto">
          <a:xfrm>
            <a:off x="6438143" y="4452270"/>
            <a:ext cx="0" cy="1749425"/>
          </a:xfrm>
          <a:prstGeom prst="line">
            <a:avLst/>
          </a:prstGeom>
          <a:noFill/>
          <a:ln w="152400">
            <a:solidFill>
              <a:srgbClr val="FFCC00"/>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75" name="Line 21"/>
          <p:cNvSpPr>
            <a:spLocks noChangeShapeType="1"/>
          </p:cNvSpPr>
          <p:nvPr/>
        </p:nvSpPr>
        <p:spPr bwMode="auto">
          <a:xfrm>
            <a:off x="1427165" y="2432970"/>
            <a:ext cx="9525" cy="447675"/>
          </a:xfrm>
          <a:prstGeom prst="line">
            <a:avLst/>
          </a:prstGeom>
          <a:noFill/>
          <a:ln w="152400">
            <a:solidFill>
              <a:srgbClr val="008000"/>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76" name="Line 22"/>
          <p:cNvSpPr>
            <a:spLocks noChangeShapeType="1"/>
          </p:cNvSpPr>
          <p:nvPr/>
        </p:nvSpPr>
        <p:spPr bwMode="auto">
          <a:xfrm>
            <a:off x="8105094" y="2425033"/>
            <a:ext cx="7937" cy="3798887"/>
          </a:xfrm>
          <a:prstGeom prst="line">
            <a:avLst/>
          </a:prstGeom>
          <a:noFill/>
          <a:ln w="152400">
            <a:solidFill>
              <a:srgbClr val="0000FF"/>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77" name="Line 23"/>
          <p:cNvSpPr>
            <a:spLocks noChangeShapeType="1"/>
          </p:cNvSpPr>
          <p:nvPr/>
        </p:nvSpPr>
        <p:spPr bwMode="auto">
          <a:xfrm>
            <a:off x="1303340" y="5517483"/>
            <a:ext cx="434975" cy="3175"/>
          </a:xfrm>
          <a:prstGeom prst="line">
            <a:avLst/>
          </a:prstGeom>
          <a:noFill/>
          <a:ln w="152400">
            <a:solidFill>
              <a:srgbClr val="008000"/>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78" name="Line 25"/>
          <p:cNvSpPr>
            <a:spLocks noChangeShapeType="1"/>
          </p:cNvSpPr>
          <p:nvPr/>
        </p:nvSpPr>
        <p:spPr bwMode="auto">
          <a:xfrm>
            <a:off x="1304927" y="5792120"/>
            <a:ext cx="434975" cy="3175"/>
          </a:xfrm>
          <a:prstGeom prst="line">
            <a:avLst/>
          </a:prstGeom>
          <a:noFill/>
          <a:ln w="152400">
            <a:solidFill>
              <a:srgbClr val="FFFF00"/>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79" name="Line 26"/>
          <p:cNvSpPr>
            <a:spLocks noChangeShapeType="1"/>
          </p:cNvSpPr>
          <p:nvPr/>
        </p:nvSpPr>
        <p:spPr bwMode="auto">
          <a:xfrm>
            <a:off x="1304927" y="6104858"/>
            <a:ext cx="434975" cy="3175"/>
          </a:xfrm>
          <a:prstGeom prst="line">
            <a:avLst/>
          </a:prstGeom>
          <a:noFill/>
          <a:ln w="152400">
            <a:solidFill>
              <a:srgbClr val="0000FF"/>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80" name="Text Box 27"/>
          <p:cNvSpPr txBox="1">
            <a:spLocks noChangeArrowheads="1"/>
          </p:cNvSpPr>
          <p:nvPr/>
        </p:nvSpPr>
        <p:spPr bwMode="auto">
          <a:xfrm>
            <a:off x="1892302" y="5269833"/>
            <a:ext cx="2116157" cy="369332"/>
          </a:xfrm>
          <a:prstGeom prst="rect">
            <a:avLst/>
          </a:prstGeom>
          <a:noFill/>
          <a:ln w="9525">
            <a:noFill/>
            <a:miter lim="800000"/>
            <a:headEnd/>
            <a:tailEnd/>
          </a:ln>
        </p:spPr>
        <p:txBody>
          <a:bodyPr wrap="none">
            <a:spAutoFit/>
          </a:bodyPr>
          <a:lstStyle/>
          <a:p>
            <a:r>
              <a:rPr lang="en-US">
                <a:solidFill>
                  <a:schemeClr val="bg1"/>
                </a:solidFill>
              </a:rPr>
              <a:t>Habitat permeability</a:t>
            </a:r>
          </a:p>
        </p:txBody>
      </p:sp>
      <p:sp>
        <p:nvSpPr>
          <p:cNvPr id="40981" name="Text Box 28"/>
          <p:cNvSpPr txBox="1">
            <a:spLocks noChangeArrowheads="1"/>
          </p:cNvSpPr>
          <p:nvPr/>
        </p:nvSpPr>
        <p:spPr bwMode="auto">
          <a:xfrm>
            <a:off x="1901827" y="5593683"/>
            <a:ext cx="2523832" cy="369332"/>
          </a:xfrm>
          <a:prstGeom prst="rect">
            <a:avLst/>
          </a:prstGeom>
          <a:noFill/>
          <a:ln w="9525">
            <a:noFill/>
            <a:miter lim="800000"/>
            <a:headEnd/>
            <a:tailEnd/>
          </a:ln>
        </p:spPr>
        <p:txBody>
          <a:bodyPr wrap="none">
            <a:spAutoFit/>
          </a:bodyPr>
          <a:lstStyle/>
          <a:p>
            <a:r>
              <a:rPr lang="en-US">
                <a:solidFill>
                  <a:schemeClr val="bg1"/>
                </a:solidFill>
              </a:rPr>
              <a:t>Topographic morphology</a:t>
            </a:r>
          </a:p>
        </p:txBody>
      </p:sp>
      <p:sp>
        <p:nvSpPr>
          <p:cNvPr id="40982" name="Text Box 29"/>
          <p:cNvSpPr txBox="1">
            <a:spLocks noChangeArrowheads="1"/>
          </p:cNvSpPr>
          <p:nvPr/>
        </p:nvSpPr>
        <p:spPr bwMode="auto">
          <a:xfrm>
            <a:off x="1901827" y="5888958"/>
            <a:ext cx="2511970" cy="369332"/>
          </a:xfrm>
          <a:prstGeom prst="rect">
            <a:avLst/>
          </a:prstGeom>
          <a:noFill/>
          <a:ln w="9525">
            <a:noFill/>
            <a:miter lim="800000"/>
            <a:headEnd/>
            <a:tailEnd/>
          </a:ln>
        </p:spPr>
        <p:txBody>
          <a:bodyPr wrap="none">
            <a:spAutoFit/>
          </a:bodyPr>
          <a:lstStyle/>
          <a:p>
            <a:r>
              <a:rPr lang="en-US" dirty="0">
                <a:solidFill>
                  <a:schemeClr val="bg1"/>
                </a:solidFill>
              </a:rPr>
              <a:t>Temp-moisture (Climate)</a:t>
            </a:r>
          </a:p>
        </p:txBody>
      </p:sp>
      <p:sp>
        <p:nvSpPr>
          <p:cNvPr id="24" name="Rectangle 2"/>
          <p:cNvSpPr txBox="1">
            <a:spLocks noChangeArrowheads="1"/>
          </p:cNvSpPr>
          <p:nvPr/>
        </p:nvSpPr>
        <p:spPr>
          <a:xfrm>
            <a:off x="1980070" y="402772"/>
            <a:ext cx="3843792" cy="6096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Garamond" pitchFamily="18" charset="0"/>
                <a:ea typeface="+mj-ea"/>
                <a:cs typeface="+mj-cs"/>
              </a:rPr>
              <a:t>Multi-scale</a:t>
            </a:r>
            <a:r>
              <a:rPr kumimoji="0" lang="en-US" sz="2800" b="1" i="0" u="none" strike="noStrike" kern="1200" cap="none" spc="0" normalizeH="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Garamond" pitchFamily="18" charset="0"/>
                <a:ea typeface="+mj-ea"/>
                <a:cs typeface="+mj-cs"/>
              </a:rPr>
              <a:t> analysis</a:t>
            </a:r>
            <a:endParaRPr kumimoji="0" lang="en-US" sz="28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Garamond" pitchFamily="18" charset="0"/>
              <a:ea typeface="+mj-ea"/>
              <a:cs typeface="+mj-cs"/>
            </a:endParaRPr>
          </a:p>
        </p:txBody>
      </p:sp>
    </p:spTree>
    <p:extLst>
      <p:ext uri="{BB962C8B-B14F-4D97-AF65-F5344CB8AC3E}">
        <p14:creationId xmlns:p14="http://schemas.microsoft.com/office/powerpoint/2010/main" val="1505904144"/>
      </p:ext>
    </p:extLst>
  </p:cSld>
  <p:clrMapOvr>
    <a:masterClrMapping/>
  </p:clrMapOvr>
  <p:transition spd="med">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descr="Fig3Murphy.jpg"/>
          <p:cNvPicPr>
            <a:picLocks noChangeAspect="1"/>
          </p:cNvPicPr>
          <p:nvPr/>
        </p:nvPicPr>
        <p:blipFill>
          <a:blip r:embed="rId2" cstate="email">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Lst>
          </a:blip>
          <a:srcRect/>
          <a:stretch>
            <a:fillRect/>
          </a:stretch>
        </p:blipFill>
        <p:spPr>
          <a:xfrm>
            <a:off x="2579926" y="266704"/>
            <a:ext cx="5987131" cy="6411589"/>
          </a:xfrm>
          <a:prstGeom prst="rect">
            <a:avLst/>
          </a:prstGeom>
          <a:ln>
            <a:noFill/>
          </a:ln>
          <a:effectLst>
            <a:outerShdw blurRad="292100" dist="139700" dir="2700000" algn="tl" rotWithShape="0">
              <a:srgbClr val="333333">
                <a:alpha val="65000"/>
              </a:srgbClr>
            </a:outerShdw>
          </a:effectLst>
          <a:scene3d>
            <a:camera prst="perspectiveFront"/>
            <a:lightRig rig="threePt" dir="t"/>
          </a:scene3d>
          <a:sp3d>
            <a:bevelT/>
          </a:sp3d>
        </p:spPr>
      </p:pic>
      <p:sp>
        <p:nvSpPr>
          <p:cNvPr id="7" name="TextBox 6"/>
          <p:cNvSpPr txBox="1"/>
          <p:nvPr/>
        </p:nvSpPr>
        <p:spPr>
          <a:xfrm>
            <a:off x="2764974" y="6325381"/>
            <a:ext cx="3799112" cy="276999"/>
          </a:xfrm>
          <a:prstGeom prst="rect">
            <a:avLst/>
          </a:prstGeom>
          <a:solidFill>
            <a:schemeClr val="tx2">
              <a:alpha val="60000"/>
            </a:schemeClr>
          </a:solidFill>
        </p:spPr>
        <p:txBody>
          <a:bodyPr wrap="square" rtlCol="0">
            <a:spAutoFit/>
          </a:bodyPr>
          <a:lstStyle/>
          <a:p>
            <a:r>
              <a:rPr lang="en-US" sz="1200" b="1" dirty="0">
                <a:solidFill>
                  <a:schemeClr val="bg1"/>
                </a:solidFill>
                <a:latin typeface="Times New Roman" pitchFamily="18" charset="0"/>
                <a:cs typeface="Times New Roman" pitchFamily="18" charset="0"/>
              </a:rPr>
              <a:t>Murphy &amp; Evans (2011) Predictive Landscape Ecology</a:t>
            </a:r>
          </a:p>
        </p:txBody>
      </p:sp>
      <p:sp>
        <p:nvSpPr>
          <p:cNvPr id="10" name="TextBox 9"/>
          <p:cNvSpPr txBox="1"/>
          <p:nvPr/>
        </p:nvSpPr>
        <p:spPr>
          <a:xfrm rot="16200000">
            <a:off x="-1934603" y="3499990"/>
            <a:ext cx="5486401" cy="1077218"/>
          </a:xfrm>
          <a:prstGeom prst="rect">
            <a:avLst/>
          </a:prstGeom>
          <a:noFill/>
        </p:spPr>
        <p:txBody>
          <a:bodyPr wrap="square" rtlCol="0" anchor="ctr" anchorCtr="0">
            <a:spAutoFit/>
          </a:bodyPr>
          <a:lstStyle/>
          <a:p>
            <a:pPr algn="ctr"/>
            <a:r>
              <a:rPr lang="en-US" sz="3600" b="1" dirty="0">
                <a:solidFill>
                  <a:schemeClr val="bg1"/>
                </a:solidFill>
                <a:effectLst>
                  <a:outerShdw blurRad="38100" dist="38100" dir="2700000" algn="tl">
                    <a:srgbClr val="000000">
                      <a:alpha val="43137"/>
                    </a:srgbClr>
                  </a:outerShdw>
                </a:effectLst>
                <a:latin typeface="Garamond" pitchFamily="18" charset="0"/>
              </a:rPr>
              <a:t>Genetic Distance Estimate</a:t>
            </a:r>
          </a:p>
          <a:p>
            <a:pPr algn="ctr"/>
            <a:r>
              <a:rPr lang="en-US" sz="2800" b="1" dirty="0">
                <a:solidFill>
                  <a:schemeClr val="bg1"/>
                </a:solidFill>
                <a:effectLst>
                  <a:outerShdw blurRad="38100" dist="38100" dir="2700000" algn="tl">
                    <a:srgbClr val="000000">
                      <a:alpha val="43137"/>
                    </a:srgbClr>
                  </a:outerShdw>
                </a:effectLst>
                <a:latin typeface="Garamond" pitchFamily="18" charset="0"/>
              </a:rPr>
              <a:t>Empirical Cost Surface</a:t>
            </a:r>
            <a:endParaRPr lang="en-US" sz="2800" b="1" spc="150" dirty="0">
              <a:ln w="11430"/>
              <a:solidFill>
                <a:srgbClr val="F8F8F8"/>
              </a:solidFill>
              <a:effectLst>
                <a:outerShdw blurRad="25400" algn="tl" rotWithShape="0">
                  <a:srgbClr val="000000">
                    <a:alpha val="43000"/>
                  </a:srgbClr>
                </a:outerShdw>
              </a:effectLst>
              <a:latin typeface="Garamond" pitchFamily="18" charset="0"/>
            </a:endParaRPr>
          </a:p>
        </p:txBody>
      </p:sp>
    </p:spTree>
    <p:extLst>
      <p:ext uri="{BB962C8B-B14F-4D97-AF65-F5344CB8AC3E}">
        <p14:creationId xmlns:p14="http://schemas.microsoft.com/office/powerpoint/2010/main" val="3383994492"/>
      </p:ext>
    </p:extLst>
  </p:cSld>
  <p:clrMapOvr>
    <a:masterClrMapping/>
  </p:clrMapOvr>
  <p:transition spd="med">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cstate="print"/>
          <a:srcRect/>
          <a:stretch>
            <a:fillRect/>
          </a:stretch>
        </p:blipFill>
        <p:spPr bwMode="auto">
          <a:xfrm>
            <a:off x="0" y="0"/>
            <a:ext cx="9177338" cy="6865938"/>
          </a:xfrm>
          <a:prstGeom prst="rect">
            <a:avLst/>
          </a:prstGeom>
          <a:noFill/>
          <a:ln w="9525">
            <a:noFill/>
            <a:miter lim="800000"/>
            <a:headEnd/>
            <a:tailEnd/>
          </a:ln>
          <a:effectLst/>
        </p:spPr>
      </p:pic>
      <p:sp>
        <p:nvSpPr>
          <p:cNvPr id="3" name="Rectangle 2"/>
          <p:cNvSpPr txBox="1">
            <a:spLocks noChangeArrowheads="1"/>
          </p:cNvSpPr>
          <p:nvPr/>
        </p:nvSpPr>
        <p:spPr>
          <a:xfrm>
            <a:off x="238362" y="381001"/>
            <a:ext cx="6695838" cy="2743199"/>
          </a:xfrm>
          <a:prstGeom prst="rect">
            <a:avLst/>
          </a:prstGeom>
          <a:solidFill>
            <a:schemeClr val="tx2">
              <a:alpha val="70000"/>
            </a:schemeClr>
          </a:solidFill>
          <a:scene3d>
            <a:camera prst="orthographicFront"/>
            <a:lightRig rig="threePt" dir="t"/>
          </a:scene3d>
          <a:sp3d>
            <a:bevelT/>
          </a:sp3d>
        </p:spPr>
        <p:txBody>
          <a:bodyPr anchor="ctr" anchorCtr="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ln w="10541" cmpd="sng">
                  <a:solidFill>
                    <a:schemeClr val="accent1">
                      <a:shade val="88000"/>
                      <a:satMod val="110000"/>
                    </a:schemeClr>
                  </a:solidFill>
                  <a:prstDash val="solid"/>
                </a:ln>
                <a:solidFill>
                  <a:schemeClr val="bg1"/>
                </a:solidFill>
                <a:latin typeface="Times New Roman" pitchFamily="18" charset="0"/>
                <a:ea typeface="+mj-ea"/>
                <a:cs typeface="Times New Roman" pitchFamily="18" charset="0"/>
              </a:rPr>
              <a:t>Forest Successional Classification</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noProof="0" dirty="0">
                <a:ln w="10541" cmpd="sng">
                  <a:solidFill>
                    <a:schemeClr val="accent1">
                      <a:shade val="88000"/>
                      <a:satMod val="110000"/>
                    </a:schemeClr>
                  </a:solidFill>
                  <a:prstDash val="solid"/>
                </a:ln>
                <a:solidFill>
                  <a:schemeClr val="bg1"/>
                </a:solidFill>
                <a:latin typeface="Times New Roman" pitchFamily="18" charset="0"/>
                <a:ea typeface="+mj-ea"/>
                <a:cs typeface="Times New Roman" pitchFamily="18" charset="0"/>
              </a:rPr>
              <a:t>Using </a:t>
            </a:r>
            <a:r>
              <a:rPr lang="en-US" sz="2800" b="1" noProof="0" dirty="0" err="1">
                <a:ln w="10541" cmpd="sng">
                  <a:solidFill>
                    <a:schemeClr val="accent1">
                      <a:shade val="88000"/>
                      <a:satMod val="110000"/>
                    </a:schemeClr>
                  </a:solidFill>
                  <a:prstDash val="solid"/>
                </a:ln>
                <a:solidFill>
                  <a:schemeClr val="bg1"/>
                </a:solidFill>
                <a:latin typeface="Times New Roman" pitchFamily="18" charset="0"/>
                <a:ea typeface="+mj-ea"/>
                <a:cs typeface="Times New Roman" pitchFamily="18" charset="0"/>
              </a:rPr>
              <a:t>Lidar</a:t>
            </a:r>
            <a:endParaRPr lang="en-US" sz="2800" b="1" noProof="0" dirty="0">
              <a:ln w="10541" cmpd="sng">
                <a:solidFill>
                  <a:schemeClr val="accent1">
                    <a:shade val="88000"/>
                    <a:satMod val="110000"/>
                  </a:schemeClr>
                </a:solidFill>
                <a:prstDash val="solid"/>
              </a:ln>
              <a:solidFill>
                <a:schemeClr val="bg1"/>
              </a:solidFill>
              <a:latin typeface="Times New Roman" pitchFamily="18" charset="0"/>
              <a:ea typeface="+mj-ea"/>
              <a:cs typeface="Times New Roman" pitchFamily="18"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600" b="1" i="1" u="none" strike="noStrike" kern="1200" cap="none" spc="0" normalizeH="0" baseline="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a:p>
            <a:r>
              <a:rPr lang="en-US" sz="1200" dirty="0">
                <a:solidFill>
                  <a:schemeClr val="bg1"/>
                </a:solidFill>
                <a:latin typeface="Times New Roman" pitchFamily="18" charset="0"/>
                <a:cs typeface="Times New Roman" pitchFamily="18" charset="0"/>
              </a:rPr>
              <a:t>Falkowski, M.J., J.S. Evans, S. </a:t>
            </a:r>
            <a:r>
              <a:rPr lang="en-US" sz="1200" dirty="0" err="1">
                <a:solidFill>
                  <a:schemeClr val="bg1"/>
                </a:solidFill>
                <a:latin typeface="Times New Roman" pitchFamily="18" charset="0"/>
                <a:cs typeface="Times New Roman" pitchFamily="18" charset="0"/>
              </a:rPr>
              <a:t>Martinuzzi</a:t>
            </a:r>
            <a:r>
              <a:rPr lang="en-US" sz="1200" dirty="0">
                <a:solidFill>
                  <a:schemeClr val="bg1"/>
                </a:solidFill>
                <a:latin typeface="Times New Roman" pitchFamily="18" charset="0"/>
                <a:cs typeface="Times New Roman" pitchFamily="18" charset="0"/>
              </a:rPr>
              <a:t>, P.E. </a:t>
            </a:r>
            <a:r>
              <a:rPr lang="en-US" sz="1200" dirty="0" err="1">
                <a:solidFill>
                  <a:schemeClr val="bg1"/>
                </a:solidFill>
                <a:latin typeface="Times New Roman" pitchFamily="18" charset="0"/>
                <a:cs typeface="Times New Roman" pitchFamily="18" charset="0"/>
              </a:rPr>
              <a:t>Gessler</a:t>
            </a:r>
            <a:r>
              <a:rPr lang="en-US" sz="1200" dirty="0">
                <a:solidFill>
                  <a:schemeClr val="bg1"/>
                </a:solidFill>
                <a:latin typeface="Times New Roman" pitchFamily="18" charset="0"/>
                <a:cs typeface="Times New Roman" pitchFamily="18" charset="0"/>
              </a:rPr>
              <a:t>, and A.T. </a:t>
            </a:r>
            <a:r>
              <a:rPr lang="en-US" sz="1200" dirty="0" err="1">
                <a:solidFill>
                  <a:schemeClr val="bg1"/>
                </a:solidFill>
                <a:latin typeface="Times New Roman" pitchFamily="18" charset="0"/>
                <a:cs typeface="Times New Roman" pitchFamily="18" charset="0"/>
              </a:rPr>
              <a:t>Hudak</a:t>
            </a:r>
            <a:r>
              <a:rPr lang="en-US" sz="1200" dirty="0">
                <a:solidFill>
                  <a:schemeClr val="bg1"/>
                </a:solidFill>
                <a:latin typeface="Times New Roman" pitchFamily="18" charset="0"/>
                <a:cs typeface="Times New Roman" pitchFamily="18" charset="0"/>
              </a:rPr>
              <a:t>. (2009) Characterizing forest succession with </a:t>
            </a:r>
            <a:r>
              <a:rPr lang="en-US" sz="1200" dirty="0" err="1">
                <a:solidFill>
                  <a:schemeClr val="bg1"/>
                </a:solidFill>
                <a:latin typeface="Times New Roman" pitchFamily="18" charset="0"/>
                <a:cs typeface="Times New Roman" pitchFamily="18" charset="0"/>
              </a:rPr>
              <a:t>lidar</a:t>
            </a:r>
            <a:r>
              <a:rPr lang="en-US" sz="1200" dirty="0">
                <a:solidFill>
                  <a:schemeClr val="bg1"/>
                </a:solidFill>
                <a:latin typeface="Times New Roman" pitchFamily="18" charset="0"/>
                <a:cs typeface="Times New Roman" pitchFamily="18" charset="0"/>
              </a:rPr>
              <a:t> data: An evaluation for the Inland Northwest, USA. </a:t>
            </a:r>
            <a:r>
              <a:rPr lang="en-US" sz="1200" i="1" dirty="0">
                <a:solidFill>
                  <a:schemeClr val="bg1"/>
                </a:solidFill>
                <a:latin typeface="Times New Roman" pitchFamily="18" charset="0"/>
                <a:cs typeface="Times New Roman" pitchFamily="18" charset="0"/>
              </a:rPr>
              <a:t>Remote Sensing of Environment </a:t>
            </a:r>
            <a:r>
              <a:rPr lang="en-US" sz="1200" dirty="0">
                <a:solidFill>
                  <a:schemeClr val="bg1"/>
                </a:solidFill>
                <a:latin typeface="Times New Roman" pitchFamily="18" charset="0"/>
                <a:cs typeface="Times New Roman" pitchFamily="18" charset="0"/>
              </a:rPr>
              <a:t>113:946-956.</a:t>
            </a:r>
          </a:p>
          <a:p>
            <a:endParaRPr lang="en-US" sz="1200" dirty="0">
              <a:solidFill>
                <a:schemeClr val="bg1"/>
              </a:solidFill>
              <a:latin typeface="Times New Roman" pitchFamily="18" charset="0"/>
              <a:cs typeface="Times New Roman" pitchFamily="18" charset="0"/>
            </a:endParaRPr>
          </a:p>
          <a:p>
            <a:r>
              <a:rPr lang="en-US" sz="1200" dirty="0">
                <a:solidFill>
                  <a:schemeClr val="bg1"/>
                </a:solidFill>
                <a:latin typeface="Times New Roman" pitchFamily="18" charset="0"/>
                <a:cs typeface="Times New Roman" pitchFamily="18" charset="0"/>
              </a:rPr>
              <a:t>Evans J.S., A.T. </a:t>
            </a:r>
            <a:r>
              <a:rPr lang="en-US" sz="1200" dirty="0" err="1">
                <a:solidFill>
                  <a:schemeClr val="bg1"/>
                </a:solidFill>
                <a:latin typeface="Times New Roman" pitchFamily="18" charset="0"/>
                <a:cs typeface="Times New Roman" pitchFamily="18" charset="0"/>
              </a:rPr>
              <a:t>Hudak</a:t>
            </a:r>
            <a:r>
              <a:rPr lang="en-US" sz="1200" dirty="0">
                <a:solidFill>
                  <a:schemeClr val="bg1"/>
                </a:solidFill>
                <a:latin typeface="Times New Roman" pitchFamily="18" charset="0"/>
                <a:cs typeface="Times New Roman" pitchFamily="18" charset="0"/>
              </a:rPr>
              <a:t>, R. Faux, A.M.S. Smith (2009) Discrete Return </a:t>
            </a:r>
            <a:r>
              <a:rPr lang="en-US" sz="1200" dirty="0" err="1">
                <a:solidFill>
                  <a:schemeClr val="bg1"/>
                </a:solidFill>
                <a:latin typeface="Times New Roman" pitchFamily="18" charset="0"/>
                <a:cs typeface="Times New Roman" pitchFamily="18" charset="0"/>
              </a:rPr>
              <a:t>Lidar</a:t>
            </a:r>
            <a:r>
              <a:rPr lang="en-US" sz="1200" dirty="0">
                <a:solidFill>
                  <a:schemeClr val="bg1"/>
                </a:solidFill>
                <a:latin typeface="Times New Roman" pitchFamily="18" charset="0"/>
                <a:cs typeface="Times New Roman" pitchFamily="18" charset="0"/>
              </a:rPr>
              <a:t> in Natural Resources: Recommendations for Project Planning, Data Processing, and Deliverables. </a:t>
            </a:r>
            <a:r>
              <a:rPr lang="en-US" sz="1200" i="1" dirty="0">
                <a:solidFill>
                  <a:schemeClr val="bg1"/>
                </a:solidFill>
                <a:latin typeface="Times New Roman" pitchFamily="18" charset="0"/>
                <a:cs typeface="Times New Roman" pitchFamily="18" charset="0"/>
              </a:rPr>
              <a:t>Remote Sensing</a:t>
            </a:r>
            <a:r>
              <a:rPr lang="en-US" sz="1200" dirty="0">
                <a:solidFill>
                  <a:schemeClr val="bg1"/>
                </a:solidFill>
                <a:latin typeface="Times New Roman" pitchFamily="18" charset="0"/>
                <a:cs typeface="Times New Roman" pitchFamily="18" charset="0"/>
              </a:rPr>
              <a:t> 1(4):776-794</a:t>
            </a:r>
          </a:p>
          <a:p>
            <a:pPr lvl="0">
              <a:spcBef>
                <a:spcPct val="0"/>
              </a:spcBef>
              <a:defRPr/>
            </a:pPr>
            <a:endParaRPr kumimoji="0" lang="en-US" sz="12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1307943137"/>
      </p:ext>
    </p:extLst>
  </p:cSld>
  <p:clrMapOvr>
    <a:masterClrMapping/>
  </p:clrMapOvr>
  <p:transition spd="med">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9778" name="Picture 2"/>
          <p:cNvPicPr>
            <a:picLocks noChangeAspect="1" noChangeArrowheads="1"/>
          </p:cNvPicPr>
          <p:nvPr/>
        </p:nvPicPr>
        <p:blipFill>
          <a:blip r:embed="rId2" cstate="print"/>
          <a:srcRect/>
          <a:stretch>
            <a:fillRect/>
          </a:stretch>
        </p:blipFill>
        <p:spPr bwMode="auto">
          <a:xfrm>
            <a:off x="288925" y="1489075"/>
            <a:ext cx="3328987" cy="4976813"/>
          </a:xfrm>
          <a:prstGeom prst="rect">
            <a:avLst/>
          </a:prstGeom>
          <a:noFill/>
          <a:ln w="9525">
            <a:noFill/>
            <a:miter lim="800000"/>
            <a:headEnd/>
            <a:tailEnd/>
          </a:ln>
          <a:effectLst/>
        </p:spPr>
      </p:pic>
      <p:grpSp>
        <p:nvGrpSpPr>
          <p:cNvPr id="2" name="Group 45"/>
          <p:cNvGrpSpPr>
            <a:grpSpLocks/>
          </p:cNvGrpSpPr>
          <p:nvPr/>
        </p:nvGrpSpPr>
        <p:grpSpPr bwMode="auto">
          <a:xfrm>
            <a:off x="266700" y="1490662"/>
            <a:ext cx="1123950" cy="5003801"/>
            <a:chOff x="228" y="566"/>
            <a:chExt cx="708" cy="3203"/>
          </a:xfrm>
        </p:grpSpPr>
        <p:sp>
          <p:nvSpPr>
            <p:cNvPr id="459793" name="Rectangle 17"/>
            <p:cNvSpPr>
              <a:spLocks noChangeArrowheads="1"/>
            </p:cNvSpPr>
            <p:nvPr/>
          </p:nvSpPr>
          <p:spPr bwMode="auto">
            <a:xfrm>
              <a:off x="235" y="566"/>
              <a:ext cx="701" cy="810"/>
            </a:xfrm>
            <a:prstGeom prst="rect">
              <a:avLst/>
            </a:prstGeom>
            <a:noFill/>
            <a:ln w="9525">
              <a:solidFill>
                <a:srgbClr val="FFFFFF"/>
              </a:solidFill>
              <a:miter lim="800000"/>
              <a:headEnd/>
              <a:tailEnd/>
            </a:ln>
            <a:effectLst/>
          </p:spPr>
          <p:txBody>
            <a:bodyPr wrap="none" anchor="ctr"/>
            <a:lstStyle/>
            <a:p>
              <a:endParaRPr lang="en-US"/>
            </a:p>
          </p:txBody>
        </p:sp>
        <p:sp>
          <p:nvSpPr>
            <p:cNvPr id="459794" name="Rectangle 18"/>
            <p:cNvSpPr>
              <a:spLocks noChangeArrowheads="1"/>
            </p:cNvSpPr>
            <p:nvPr/>
          </p:nvSpPr>
          <p:spPr bwMode="auto">
            <a:xfrm>
              <a:off x="233" y="1371"/>
              <a:ext cx="702" cy="761"/>
            </a:xfrm>
            <a:prstGeom prst="rect">
              <a:avLst/>
            </a:prstGeom>
            <a:noFill/>
            <a:ln w="9525">
              <a:solidFill>
                <a:srgbClr val="FFFFFF"/>
              </a:solidFill>
              <a:miter lim="800000"/>
              <a:headEnd/>
              <a:tailEnd/>
            </a:ln>
            <a:effectLst/>
          </p:spPr>
          <p:txBody>
            <a:bodyPr wrap="none" anchor="ctr"/>
            <a:lstStyle/>
            <a:p>
              <a:endParaRPr lang="en-US"/>
            </a:p>
          </p:txBody>
        </p:sp>
        <p:sp>
          <p:nvSpPr>
            <p:cNvPr id="459795" name="Rectangle 19"/>
            <p:cNvSpPr>
              <a:spLocks noChangeArrowheads="1"/>
            </p:cNvSpPr>
            <p:nvPr/>
          </p:nvSpPr>
          <p:spPr bwMode="auto">
            <a:xfrm>
              <a:off x="228" y="2129"/>
              <a:ext cx="701" cy="822"/>
            </a:xfrm>
            <a:prstGeom prst="rect">
              <a:avLst/>
            </a:prstGeom>
            <a:noFill/>
            <a:ln w="9525">
              <a:solidFill>
                <a:srgbClr val="FFFFFF"/>
              </a:solidFill>
              <a:miter lim="800000"/>
              <a:headEnd/>
              <a:tailEnd/>
            </a:ln>
            <a:effectLst/>
          </p:spPr>
          <p:txBody>
            <a:bodyPr wrap="none" anchor="ctr"/>
            <a:lstStyle/>
            <a:p>
              <a:endParaRPr lang="en-US"/>
            </a:p>
          </p:txBody>
        </p:sp>
        <p:sp>
          <p:nvSpPr>
            <p:cNvPr id="459796" name="Rectangle 20"/>
            <p:cNvSpPr>
              <a:spLocks noChangeArrowheads="1"/>
            </p:cNvSpPr>
            <p:nvPr/>
          </p:nvSpPr>
          <p:spPr bwMode="auto">
            <a:xfrm>
              <a:off x="229" y="2947"/>
              <a:ext cx="701" cy="822"/>
            </a:xfrm>
            <a:prstGeom prst="rect">
              <a:avLst/>
            </a:prstGeom>
            <a:noFill/>
            <a:ln w="9525">
              <a:solidFill>
                <a:srgbClr val="FFFFFF"/>
              </a:solidFill>
              <a:miter lim="800000"/>
              <a:headEnd/>
              <a:tailEnd/>
            </a:ln>
            <a:effectLst/>
          </p:spPr>
          <p:txBody>
            <a:bodyPr wrap="none" anchor="ctr"/>
            <a:lstStyle/>
            <a:p>
              <a:endParaRPr lang="en-US"/>
            </a:p>
          </p:txBody>
        </p:sp>
      </p:grpSp>
      <p:sp>
        <p:nvSpPr>
          <p:cNvPr id="459804" name="Line 28"/>
          <p:cNvSpPr>
            <a:spLocks noChangeShapeType="1"/>
          </p:cNvSpPr>
          <p:nvPr/>
        </p:nvSpPr>
        <p:spPr bwMode="auto">
          <a:xfrm>
            <a:off x="255588" y="6553200"/>
            <a:ext cx="1114425" cy="0"/>
          </a:xfrm>
          <a:prstGeom prst="line">
            <a:avLst/>
          </a:prstGeom>
          <a:noFill/>
          <a:ln w="25400">
            <a:solidFill>
              <a:schemeClr val="bg1"/>
            </a:solidFill>
            <a:miter lim="800000"/>
            <a:headEnd type="triangle" w="med" len="med"/>
            <a:tailEnd type="triangle" w="med" len="med"/>
          </a:ln>
          <a:effectLst/>
        </p:spPr>
        <p:txBody>
          <a:bodyPr wrap="none"/>
          <a:lstStyle/>
          <a:p>
            <a:endParaRPr lang="en-US"/>
          </a:p>
        </p:txBody>
      </p:sp>
      <p:sp>
        <p:nvSpPr>
          <p:cNvPr id="459807" name="Line 31"/>
          <p:cNvSpPr>
            <a:spLocks noChangeShapeType="1"/>
          </p:cNvSpPr>
          <p:nvPr/>
        </p:nvSpPr>
        <p:spPr bwMode="auto">
          <a:xfrm>
            <a:off x="3671888" y="5303837"/>
            <a:ext cx="0" cy="1249363"/>
          </a:xfrm>
          <a:prstGeom prst="line">
            <a:avLst/>
          </a:prstGeom>
          <a:noFill/>
          <a:ln w="25400">
            <a:solidFill>
              <a:schemeClr val="bg1"/>
            </a:solidFill>
            <a:miter lim="800000"/>
            <a:headEnd type="triangle" w="med" len="med"/>
            <a:tailEnd type="triangle" w="med" len="med"/>
          </a:ln>
          <a:effectLst/>
        </p:spPr>
        <p:txBody>
          <a:bodyPr wrap="none"/>
          <a:lstStyle/>
          <a:p>
            <a:endParaRPr lang="en-US"/>
          </a:p>
        </p:txBody>
      </p:sp>
      <p:sp>
        <p:nvSpPr>
          <p:cNvPr id="459808" name="Line 32"/>
          <p:cNvSpPr>
            <a:spLocks noChangeShapeType="1"/>
          </p:cNvSpPr>
          <p:nvPr/>
        </p:nvSpPr>
        <p:spPr bwMode="auto">
          <a:xfrm>
            <a:off x="1385888" y="6550025"/>
            <a:ext cx="1114425" cy="0"/>
          </a:xfrm>
          <a:prstGeom prst="line">
            <a:avLst/>
          </a:prstGeom>
          <a:noFill/>
          <a:ln w="25400">
            <a:solidFill>
              <a:schemeClr val="bg1"/>
            </a:solidFill>
            <a:miter lim="800000"/>
            <a:headEnd type="triangle" w="med" len="med"/>
            <a:tailEnd type="triangle" w="med" len="med"/>
          </a:ln>
          <a:effectLst/>
        </p:spPr>
        <p:txBody>
          <a:bodyPr wrap="none"/>
          <a:lstStyle/>
          <a:p>
            <a:endParaRPr lang="en-US"/>
          </a:p>
        </p:txBody>
      </p:sp>
      <p:sp>
        <p:nvSpPr>
          <p:cNvPr id="459809" name="Line 33"/>
          <p:cNvSpPr>
            <a:spLocks noChangeShapeType="1"/>
          </p:cNvSpPr>
          <p:nvPr/>
        </p:nvSpPr>
        <p:spPr bwMode="auto">
          <a:xfrm>
            <a:off x="2516188" y="6546850"/>
            <a:ext cx="1114425" cy="0"/>
          </a:xfrm>
          <a:prstGeom prst="line">
            <a:avLst/>
          </a:prstGeom>
          <a:noFill/>
          <a:ln w="25400">
            <a:solidFill>
              <a:schemeClr val="bg1"/>
            </a:solidFill>
            <a:miter lim="800000"/>
            <a:headEnd type="triangle" w="med" len="med"/>
            <a:tailEnd type="triangle" w="med" len="med"/>
          </a:ln>
          <a:effectLst/>
        </p:spPr>
        <p:txBody>
          <a:bodyPr wrap="none"/>
          <a:lstStyle/>
          <a:p>
            <a:endParaRPr lang="en-US"/>
          </a:p>
        </p:txBody>
      </p:sp>
      <p:sp>
        <p:nvSpPr>
          <p:cNvPr id="459811" name="Line 35"/>
          <p:cNvSpPr>
            <a:spLocks noChangeShapeType="1"/>
          </p:cNvSpPr>
          <p:nvPr/>
        </p:nvSpPr>
        <p:spPr bwMode="auto">
          <a:xfrm flipH="1">
            <a:off x="3673475" y="4005262"/>
            <a:ext cx="11112" cy="1250950"/>
          </a:xfrm>
          <a:prstGeom prst="line">
            <a:avLst/>
          </a:prstGeom>
          <a:noFill/>
          <a:ln w="25400">
            <a:solidFill>
              <a:schemeClr val="bg1"/>
            </a:solidFill>
            <a:miter lim="800000"/>
            <a:headEnd type="triangle" w="med" len="med"/>
            <a:tailEnd type="triangle" w="med" len="med"/>
          </a:ln>
          <a:effectLst/>
        </p:spPr>
        <p:txBody>
          <a:bodyPr wrap="none"/>
          <a:lstStyle/>
          <a:p>
            <a:endParaRPr lang="en-US"/>
          </a:p>
        </p:txBody>
      </p:sp>
      <p:sp>
        <p:nvSpPr>
          <p:cNvPr id="459812" name="Line 36"/>
          <p:cNvSpPr>
            <a:spLocks noChangeShapeType="1"/>
          </p:cNvSpPr>
          <p:nvPr/>
        </p:nvSpPr>
        <p:spPr bwMode="auto">
          <a:xfrm flipH="1">
            <a:off x="3676650" y="2762250"/>
            <a:ext cx="11112" cy="1208088"/>
          </a:xfrm>
          <a:prstGeom prst="line">
            <a:avLst/>
          </a:prstGeom>
          <a:noFill/>
          <a:ln w="25400">
            <a:solidFill>
              <a:schemeClr val="bg1"/>
            </a:solidFill>
            <a:miter lim="800000"/>
            <a:headEnd type="triangle" w="med" len="med"/>
            <a:tailEnd type="triangle" w="med" len="med"/>
          </a:ln>
          <a:effectLst/>
        </p:spPr>
        <p:txBody>
          <a:bodyPr wrap="none"/>
          <a:lstStyle/>
          <a:p>
            <a:endParaRPr lang="en-US"/>
          </a:p>
        </p:txBody>
      </p:sp>
      <p:sp>
        <p:nvSpPr>
          <p:cNvPr id="459813" name="Line 37"/>
          <p:cNvSpPr>
            <a:spLocks noChangeShapeType="1"/>
          </p:cNvSpPr>
          <p:nvPr/>
        </p:nvSpPr>
        <p:spPr bwMode="auto">
          <a:xfrm flipH="1">
            <a:off x="3684588" y="1474787"/>
            <a:ext cx="11112" cy="1258888"/>
          </a:xfrm>
          <a:prstGeom prst="line">
            <a:avLst/>
          </a:prstGeom>
          <a:noFill/>
          <a:ln w="25400">
            <a:solidFill>
              <a:schemeClr val="bg1"/>
            </a:solidFill>
            <a:miter lim="800000"/>
            <a:headEnd type="triangle" w="med" len="med"/>
            <a:tailEnd type="triangle" w="med" len="med"/>
          </a:ln>
          <a:effectLst/>
        </p:spPr>
        <p:txBody>
          <a:bodyPr wrap="none"/>
          <a:lstStyle/>
          <a:p>
            <a:endParaRPr lang="en-US"/>
          </a:p>
        </p:txBody>
      </p:sp>
      <p:grpSp>
        <p:nvGrpSpPr>
          <p:cNvPr id="3" name="Group 46"/>
          <p:cNvGrpSpPr>
            <a:grpSpLocks/>
          </p:cNvGrpSpPr>
          <p:nvPr/>
        </p:nvGrpSpPr>
        <p:grpSpPr bwMode="auto">
          <a:xfrm>
            <a:off x="1381125" y="1490662"/>
            <a:ext cx="1123950" cy="5003801"/>
            <a:chOff x="228" y="566"/>
            <a:chExt cx="708" cy="3203"/>
          </a:xfrm>
        </p:grpSpPr>
        <p:sp>
          <p:nvSpPr>
            <p:cNvPr id="459823" name="Rectangle 47"/>
            <p:cNvSpPr>
              <a:spLocks noChangeArrowheads="1"/>
            </p:cNvSpPr>
            <p:nvPr/>
          </p:nvSpPr>
          <p:spPr bwMode="auto">
            <a:xfrm>
              <a:off x="235" y="566"/>
              <a:ext cx="701" cy="810"/>
            </a:xfrm>
            <a:prstGeom prst="rect">
              <a:avLst/>
            </a:prstGeom>
            <a:noFill/>
            <a:ln w="9525">
              <a:solidFill>
                <a:srgbClr val="FFFFFF"/>
              </a:solidFill>
              <a:miter lim="800000"/>
              <a:headEnd/>
              <a:tailEnd/>
            </a:ln>
            <a:effectLst/>
          </p:spPr>
          <p:txBody>
            <a:bodyPr wrap="none" anchor="ctr"/>
            <a:lstStyle/>
            <a:p>
              <a:endParaRPr lang="en-US"/>
            </a:p>
          </p:txBody>
        </p:sp>
        <p:sp>
          <p:nvSpPr>
            <p:cNvPr id="459824" name="Rectangle 48"/>
            <p:cNvSpPr>
              <a:spLocks noChangeArrowheads="1"/>
            </p:cNvSpPr>
            <p:nvPr/>
          </p:nvSpPr>
          <p:spPr bwMode="auto">
            <a:xfrm>
              <a:off x="233" y="1371"/>
              <a:ext cx="702" cy="761"/>
            </a:xfrm>
            <a:prstGeom prst="rect">
              <a:avLst/>
            </a:prstGeom>
            <a:noFill/>
            <a:ln w="9525">
              <a:solidFill>
                <a:srgbClr val="FFFFFF"/>
              </a:solidFill>
              <a:miter lim="800000"/>
              <a:headEnd/>
              <a:tailEnd/>
            </a:ln>
            <a:effectLst/>
          </p:spPr>
          <p:txBody>
            <a:bodyPr wrap="none" anchor="ctr"/>
            <a:lstStyle/>
            <a:p>
              <a:endParaRPr lang="en-US"/>
            </a:p>
          </p:txBody>
        </p:sp>
        <p:sp>
          <p:nvSpPr>
            <p:cNvPr id="459825" name="Rectangle 49"/>
            <p:cNvSpPr>
              <a:spLocks noChangeArrowheads="1"/>
            </p:cNvSpPr>
            <p:nvPr/>
          </p:nvSpPr>
          <p:spPr bwMode="auto">
            <a:xfrm>
              <a:off x="228" y="2129"/>
              <a:ext cx="701" cy="822"/>
            </a:xfrm>
            <a:prstGeom prst="rect">
              <a:avLst/>
            </a:prstGeom>
            <a:noFill/>
            <a:ln w="9525">
              <a:solidFill>
                <a:srgbClr val="FFFFFF"/>
              </a:solidFill>
              <a:miter lim="800000"/>
              <a:headEnd/>
              <a:tailEnd/>
            </a:ln>
            <a:effectLst/>
          </p:spPr>
          <p:txBody>
            <a:bodyPr wrap="none" anchor="ctr"/>
            <a:lstStyle/>
            <a:p>
              <a:endParaRPr lang="en-US"/>
            </a:p>
          </p:txBody>
        </p:sp>
        <p:sp>
          <p:nvSpPr>
            <p:cNvPr id="459826" name="Rectangle 50"/>
            <p:cNvSpPr>
              <a:spLocks noChangeArrowheads="1"/>
            </p:cNvSpPr>
            <p:nvPr/>
          </p:nvSpPr>
          <p:spPr bwMode="auto">
            <a:xfrm>
              <a:off x="229" y="2947"/>
              <a:ext cx="701" cy="822"/>
            </a:xfrm>
            <a:prstGeom prst="rect">
              <a:avLst/>
            </a:prstGeom>
            <a:noFill/>
            <a:ln w="9525">
              <a:solidFill>
                <a:srgbClr val="FFFFFF"/>
              </a:solidFill>
              <a:miter lim="800000"/>
              <a:headEnd/>
              <a:tailEnd/>
            </a:ln>
            <a:effectLst/>
          </p:spPr>
          <p:txBody>
            <a:bodyPr wrap="none" anchor="ctr"/>
            <a:lstStyle/>
            <a:p>
              <a:endParaRPr lang="en-US"/>
            </a:p>
          </p:txBody>
        </p:sp>
      </p:grpSp>
      <p:grpSp>
        <p:nvGrpSpPr>
          <p:cNvPr id="4" name="Group 51"/>
          <p:cNvGrpSpPr>
            <a:grpSpLocks/>
          </p:cNvGrpSpPr>
          <p:nvPr/>
        </p:nvGrpSpPr>
        <p:grpSpPr bwMode="auto">
          <a:xfrm>
            <a:off x="2495550" y="1490662"/>
            <a:ext cx="1123950" cy="5003801"/>
            <a:chOff x="228" y="566"/>
            <a:chExt cx="708" cy="3203"/>
          </a:xfrm>
        </p:grpSpPr>
        <p:sp>
          <p:nvSpPr>
            <p:cNvPr id="459828" name="Rectangle 52"/>
            <p:cNvSpPr>
              <a:spLocks noChangeArrowheads="1"/>
            </p:cNvSpPr>
            <p:nvPr/>
          </p:nvSpPr>
          <p:spPr bwMode="auto">
            <a:xfrm>
              <a:off x="235" y="566"/>
              <a:ext cx="701" cy="810"/>
            </a:xfrm>
            <a:prstGeom prst="rect">
              <a:avLst/>
            </a:prstGeom>
            <a:noFill/>
            <a:ln w="9525">
              <a:solidFill>
                <a:srgbClr val="FFFFFF"/>
              </a:solidFill>
              <a:miter lim="800000"/>
              <a:headEnd/>
              <a:tailEnd/>
            </a:ln>
            <a:effectLst/>
          </p:spPr>
          <p:txBody>
            <a:bodyPr wrap="none" anchor="ctr"/>
            <a:lstStyle/>
            <a:p>
              <a:endParaRPr lang="en-US"/>
            </a:p>
          </p:txBody>
        </p:sp>
        <p:sp>
          <p:nvSpPr>
            <p:cNvPr id="459829" name="Rectangle 53"/>
            <p:cNvSpPr>
              <a:spLocks noChangeArrowheads="1"/>
            </p:cNvSpPr>
            <p:nvPr/>
          </p:nvSpPr>
          <p:spPr bwMode="auto">
            <a:xfrm>
              <a:off x="233" y="1371"/>
              <a:ext cx="702" cy="761"/>
            </a:xfrm>
            <a:prstGeom prst="rect">
              <a:avLst/>
            </a:prstGeom>
            <a:noFill/>
            <a:ln w="9525">
              <a:solidFill>
                <a:srgbClr val="FFFFFF"/>
              </a:solidFill>
              <a:miter lim="800000"/>
              <a:headEnd/>
              <a:tailEnd/>
            </a:ln>
            <a:effectLst/>
          </p:spPr>
          <p:txBody>
            <a:bodyPr wrap="none" anchor="ctr"/>
            <a:lstStyle/>
            <a:p>
              <a:endParaRPr lang="en-US"/>
            </a:p>
          </p:txBody>
        </p:sp>
        <p:sp>
          <p:nvSpPr>
            <p:cNvPr id="459830" name="Rectangle 54"/>
            <p:cNvSpPr>
              <a:spLocks noChangeArrowheads="1"/>
            </p:cNvSpPr>
            <p:nvPr/>
          </p:nvSpPr>
          <p:spPr bwMode="auto">
            <a:xfrm>
              <a:off x="228" y="2129"/>
              <a:ext cx="701" cy="822"/>
            </a:xfrm>
            <a:prstGeom prst="rect">
              <a:avLst/>
            </a:prstGeom>
            <a:noFill/>
            <a:ln w="9525">
              <a:solidFill>
                <a:srgbClr val="FFFFFF"/>
              </a:solidFill>
              <a:miter lim="800000"/>
              <a:headEnd/>
              <a:tailEnd/>
            </a:ln>
            <a:effectLst/>
          </p:spPr>
          <p:txBody>
            <a:bodyPr wrap="none" anchor="ctr"/>
            <a:lstStyle/>
            <a:p>
              <a:endParaRPr lang="en-US"/>
            </a:p>
          </p:txBody>
        </p:sp>
        <p:sp>
          <p:nvSpPr>
            <p:cNvPr id="459831" name="Rectangle 55"/>
            <p:cNvSpPr>
              <a:spLocks noChangeArrowheads="1"/>
            </p:cNvSpPr>
            <p:nvPr/>
          </p:nvSpPr>
          <p:spPr bwMode="auto">
            <a:xfrm>
              <a:off x="229" y="2947"/>
              <a:ext cx="701" cy="822"/>
            </a:xfrm>
            <a:prstGeom prst="rect">
              <a:avLst/>
            </a:prstGeom>
            <a:noFill/>
            <a:ln w="9525">
              <a:solidFill>
                <a:srgbClr val="FFFFFF"/>
              </a:solidFill>
              <a:miter lim="800000"/>
              <a:headEnd/>
              <a:tailEnd/>
            </a:ln>
            <a:effectLst/>
          </p:spPr>
          <p:txBody>
            <a:bodyPr wrap="none" anchor="ctr"/>
            <a:lstStyle/>
            <a:p>
              <a:endParaRPr lang="en-US"/>
            </a:p>
          </p:txBody>
        </p:sp>
      </p:grpSp>
      <p:sp>
        <p:nvSpPr>
          <p:cNvPr id="459837" name="Text Box 61"/>
          <p:cNvSpPr txBox="1">
            <a:spLocks noChangeArrowheads="1"/>
          </p:cNvSpPr>
          <p:nvPr/>
        </p:nvSpPr>
        <p:spPr bwMode="auto">
          <a:xfrm>
            <a:off x="388938" y="1751012"/>
            <a:ext cx="879475" cy="517525"/>
          </a:xfrm>
          <a:prstGeom prst="rect">
            <a:avLst/>
          </a:prstGeom>
          <a:noFill/>
          <a:ln w="9525">
            <a:noFill/>
            <a:miter lim="800000"/>
            <a:headEnd/>
            <a:tailEnd/>
          </a:ln>
          <a:effectLst/>
        </p:spPr>
        <p:txBody>
          <a:bodyPr wrap="none">
            <a:spAutoFit/>
          </a:bodyPr>
          <a:lstStyle/>
          <a:p>
            <a:pPr algn="ctr"/>
            <a:r>
              <a:rPr lang="en-US" sz="1400">
                <a:solidFill>
                  <a:schemeClr val="bg1"/>
                </a:solidFill>
              </a:rPr>
              <a:t>Stratum 4</a:t>
            </a:r>
          </a:p>
          <a:p>
            <a:pPr algn="ctr"/>
            <a:r>
              <a:rPr lang="en-US" sz="900">
                <a:solidFill>
                  <a:schemeClr val="bg1"/>
                </a:solidFill>
              </a:rPr>
              <a:t>&gt; 30</a:t>
            </a:r>
            <a:r>
              <a:rPr lang="en-US" sz="1400">
                <a:solidFill>
                  <a:schemeClr val="bg1"/>
                </a:solidFill>
              </a:rPr>
              <a:t> </a:t>
            </a:r>
            <a:r>
              <a:rPr lang="en-US" sz="900">
                <a:solidFill>
                  <a:schemeClr val="bg1"/>
                </a:solidFill>
              </a:rPr>
              <a:t>m</a:t>
            </a:r>
          </a:p>
        </p:txBody>
      </p:sp>
      <p:sp>
        <p:nvSpPr>
          <p:cNvPr id="459838" name="Text Box 62"/>
          <p:cNvSpPr txBox="1">
            <a:spLocks noChangeArrowheads="1"/>
          </p:cNvSpPr>
          <p:nvPr/>
        </p:nvSpPr>
        <p:spPr bwMode="auto">
          <a:xfrm>
            <a:off x="388938" y="3052762"/>
            <a:ext cx="879475" cy="441325"/>
          </a:xfrm>
          <a:prstGeom prst="rect">
            <a:avLst/>
          </a:prstGeom>
          <a:noFill/>
          <a:ln w="9525">
            <a:noFill/>
            <a:miter lim="800000"/>
            <a:headEnd/>
            <a:tailEnd/>
          </a:ln>
          <a:effectLst/>
        </p:spPr>
        <p:txBody>
          <a:bodyPr wrap="none">
            <a:spAutoFit/>
          </a:bodyPr>
          <a:lstStyle/>
          <a:p>
            <a:pPr algn="ctr"/>
            <a:r>
              <a:rPr lang="en-US" sz="1400">
                <a:solidFill>
                  <a:schemeClr val="bg1"/>
                </a:solidFill>
              </a:rPr>
              <a:t>Stratum 3</a:t>
            </a:r>
          </a:p>
          <a:p>
            <a:pPr algn="ctr"/>
            <a:r>
              <a:rPr lang="en-US" sz="900">
                <a:solidFill>
                  <a:schemeClr val="bg1"/>
                </a:solidFill>
              </a:rPr>
              <a:t>20 - 30 m</a:t>
            </a:r>
          </a:p>
        </p:txBody>
      </p:sp>
      <p:sp>
        <p:nvSpPr>
          <p:cNvPr id="459839" name="Text Box 63"/>
          <p:cNvSpPr txBox="1">
            <a:spLocks noChangeArrowheads="1"/>
          </p:cNvSpPr>
          <p:nvPr/>
        </p:nvSpPr>
        <p:spPr bwMode="auto">
          <a:xfrm>
            <a:off x="400050" y="4251325"/>
            <a:ext cx="879475" cy="441325"/>
          </a:xfrm>
          <a:prstGeom prst="rect">
            <a:avLst/>
          </a:prstGeom>
          <a:noFill/>
          <a:ln w="9525">
            <a:noFill/>
            <a:miter lim="800000"/>
            <a:headEnd/>
            <a:tailEnd/>
          </a:ln>
          <a:effectLst/>
        </p:spPr>
        <p:txBody>
          <a:bodyPr wrap="none">
            <a:spAutoFit/>
          </a:bodyPr>
          <a:lstStyle/>
          <a:p>
            <a:pPr algn="ctr"/>
            <a:r>
              <a:rPr lang="en-US" sz="1400">
                <a:solidFill>
                  <a:schemeClr val="bg1"/>
                </a:solidFill>
              </a:rPr>
              <a:t>Stratum 2</a:t>
            </a:r>
          </a:p>
          <a:p>
            <a:pPr algn="ctr"/>
            <a:r>
              <a:rPr lang="en-US" sz="900">
                <a:solidFill>
                  <a:schemeClr val="bg1"/>
                </a:solidFill>
                <a:cs typeface="Times New Roman" pitchFamily="18" charset="0"/>
              </a:rPr>
              <a:t>5</a:t>
            </a:r>
            <a:r>
              <a:rPr lang="en-US" sz="900">
                <a:solidFill>
                  <a:schemeClr val="bg1"/>
                </a:solidFill>
              </a:rPr>
              <a:t> - 20 m</a:t>
            </a:r>
          </a:p>
        </p:txBody>
      </p:sp>
      <p:sp>
        <p:nvSpPr>
          <p:cNvPr id="459840" name="Text Box 64"/>
          <p:cNvSpPr txBox="1">
            <a:spLocks noChangeArrowheads="1"/>
          </p:cNvSpPr>
          <p:nvPr/>
        </p:nvSpPr>
        <p:spPr bwMode="auto">
          <a:xfrm>
            <a:off x="396875" y="5621337"/>
            <a:ext cx="879475" cy="441325"/>
          </a:xfrm>
          <a:prstGeom prst="rect">
            <a:avLst/>
          </a:prstGeom>
          <a:noFill/>
          <a:ln w="9525">
            <a:noFill/>
            <a:miter lim="800000"/>
            <a:headEnd/>
            <a:tailEnd/>
          </a:ln>
          <a:effectLst/>
        </p:spPr>
        <p:txBody>
          <a:bodyPr wrap="none">
            <a:spAutoFit/>
          </a:bodyPr>
          <a:lstStyle/>
          <a:p>
            <a:pPr algn="ctr"/>
            <a:r>
              <a:rPr lang="en-US" sz="1400">
                <a:solidFill>
                  <a:schemeClr val="bg1"/>
                </a:solidFill>
              </a:rPr>
              <a:t>Stratum 1</a:t>
            </a:r>
          </a:p>
          <a:p>
            <a:pPr algn="ctr"/>
            <a:r>
              <a:rPr lang="en-US" sz="900">
                <a:solidFill>
                  <a:schemeClr val="bg1"/>
                </a:solidFill>
              </a:rPr>
              <a:t>1 – 5  m</a:t>
            </a:r>
          </a:p>
        </p:txBody>
      </p:sp>
      <p:grpSp>
        <p:nvGrpSpPr>
          <p:cNvPr id="5" name="Group 67"/>
          <p:cNvGrpSpPr>
            <a:grpSpLocks/>
          </p:cNvGrpSpPr>
          <p:nvPr/>
        </p:nvGrpSpPr>
        <p:grpSpPr bwMode="auto">
          <a:xfrm>
            <a:off x="3913188" y="1447800"/>
            <a:ext cx="5019675" cy="4997450"/>
            <a:chOff x="2525" y="630"/>
            <a:chExt cx="3162" cy="3148"/>
          </a:xfrm>
        </p:grpSpPr>
        <p:pic>
          <p:nvPicPr>
            <p:cNvPr id="459835" name="Picture 59" descr="stratum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25" y="630"/>
              <a:ext cx="1553" cy="1557"/>
            </a:xfrm>
            <a:prstGeom prst="rect">
              <a:avLst/>
            </a:prstGeom>
            <a:noFill/>
          </p:spPr>
        </p:pic>
        <p:pic>
          <p:nvPicPr>
            <p:cNvPr id="459836" name="Picture 60" descr="stratum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137" y="632"/>
              <a:ext cx="1544" cy="1543"/>
            </a:xfrm>
            <a:prstGeom prst="rect">
              <a:avLst/>
            </a:prstGeom>
            <a:noFill/>
          </p:spPr>
        </p:pic>
        <p:pic>
          <p:nvPicPr>
            <p:cNvPr id="459841" name="Picture 65" descr="stratum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37" y="2237"/>
              <a:ext cx="1542" cy="1541"/>
            </a:xfrm>
            <a:prstGeom prst="rect">
              <a:avLst/>
            </a:prstGeom>
            <a:noFill/>
          </p:spPr>
        </p:pic>
        <p:pic>
          <p:nvPicPr>
            <p:cNvPr id="459842" name="Picture 66" descr="stratum4"/>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141" y="2239"/>
              <a:ext cx="1546" cy="1525"/>
            </a:xfrm>
            <a:prstGeom prst="rect">
              <a:avLst/>
            </a:prstGeom>
            <a:noFill/>
          </p:spPr>
        </p:pic>
      </p:grpSp>
      <p:sp>
        <p:nvSpPr>
          <p:cNvPr id="459844" name="Text Box 68"/>
          <p:cNvSpPr txBox="1">
            <a:spLocks noChangeArrowheads="1"/>
          </p:cNvSpPr>
          <p:nvPr/>
        </p:nvSpPr>
        <p:spPr bwMode="auto">
          <a:xfrm>
            <a:off x="3971925" y="1516062"/>
            <a:ext cx="879475" cy="441325"/>
          </a:xfrm>
          <a:prstGeom prst="rect">
            <a:avLst/>
          </a:prstGeom>
          <a:noFill/>
          <a:ln w="9525">
            <a:noFill/>
            <a:miter lim="800000"/>
            <a:headEnd/>
            <a:tailEnd/>
          </a:ln>
          <a:effectLst/>
        </p:spPr>
        <p:txBody>
          <a:bodyPr wrap="none">
            <a:spAutoFit/>
          </a:bodyPr>
          <a:lstStyle/>
          <a:p>
            <a:pPr algn="ctr"/>
            <a:r>
              <a:rPr lang="en-US" sz="1400">
                <a:solidFill>
                  <a:schemeClr val="bg1"/>
                </a:solidFill>
              </a:rPr>
              <a:t>Stratum 1</a:t>
            </a:r>
          </a:p>
          <a:p>
            <a:pPr algn="ctr"/>
            <a:r>
              <a:rPr lang="en-US" sz="900">
                <a:solidFill>
                  <a:schemeClr val="bg1"/>
                </a:solidFill>
              </a:rPr>
              <a:t>1 – 5  m</a:t>
            </a:r>
          </a:p>
        </p:txBody>
      </p:sp>
      <p:sp>
        <p:nvSpPr>
          <p:cNvPr id="459845" name="Text Box 69"/>
          <p:cNvSpPr txBox="1">
            <a:spLocks noChangeArrowheads="1"/>
          </p:cNvSpPr>
          <p:nvPr/>
        </p:nvSpPr>
        <p:spPr bwMode="auto">
          <a:xfrm>
            <a:off x="6537325" y="1522412"/>
            <a:ext cx="879475" cy="441325"/>
          </a:xfrm>
          <a:prstGeom prst="rect">
            <a:avLst/>
          </a:prstGeom>
          <a:noFill/>
          <a:ln w="9525">
            <a:noFill/>
            <a:miter lim="800000"/>
            <a:headEnd/>
            <a:tailEnd/>
          </a:ln>
          <a:effectLst/>
        </p:spPr>
        <p:txBody>
          <a:bodyPr wrap="none">
            <a:spAutoFit/>
          </a:bodyPr>
          <a:lstStyle/>
          <a:p>
            <a:pPr algn="ctr"/>
            <a:r>
              <a:rPr lang="en-US" sz="1400">
                <a:solidFill>
                  <a:schemeClr val="bg1"/>
                </a:solidFill>
              </a:rPr>
              <a:t>Stratum 2</a:t>
            </a:r>
          </a:p>
          <a:p>
            <a:pPr algn="ctr"/>
            <a:r>
              <a:rPr lang="en-US" sz="900">
                <a:solidFill>
                  <a:schemeClr val="bg1"/>
                </a:solidFill>
                <a:cs typeface="Times New Roman" pitchFamily="18" charset="0"/>
              </a:rPr>
              <a:t>5</a:t>
            </a:r>
            <a:r>
              <a:rPr lang="en-US" sz="900">
                <a:solidFill>
                  <a:schemeClr val="bg1"/>
                </a:solidFill>
              </a:rPr>
              <a:t> - 20 m</a:t>
            </a:r>
          </a:p>
        </p:txBody>
      </p:sp>
      <p:sp>
        <p:nvSpPr>
          <p:cNvPr id="459846" name="Text Box 70"/>
          <p:cNvSpPr txBox="1">
            <a:spLocks noChangeArrowheads="1"/>
          </p:cNvSpPr>
          <p:nvPr/>
        </p:nvSpPr>
        <p:spPr bwMode="auto">
          <a:xfrm>
            <a:off x="3995738" y="4059237"/>
            <a:ext cx="879475" cy="441325"/>
          </a:xfrm>
          <a:prstGeom prst="rect">
            <a:avLst/>
          </a:prstGeom>
          <a:noFill/>
          <a:ln w="9525">
            <a:noFill/>
            <a:miter lim="800000"/>
            <a:headEnd/>
            <a:tailEnd/>
          </a:ln>
          <a:effectLst/>
        </p:spPr>
        <p:txBody>
          <a:bodyPr wrap="none">
            <a:spAutoFit/>
          </a:bodyPr>
          <a:lstStyle/>
          <a:p>
            <a:pPr algn="ctr"/>
            <a:r>
              <a:rPr lang="en-US" sz="1400">
                <a:solidFill>
                  <a:schemeClr val="bg1"/>
                </a:solidFill>
              </a:rPr>
              <a:t>Stratum 3</a:t>
            </a:r>
          </a:p>
          <a:p>
            <a:pPr algn="ctr"/>
            <a:r>
              <a:rPr lang="en-US" sz="900">
                <a:solidFill>
                  <a:schemeClr val="bg1"/>
                </a:solidFill>
              </a:rPr>
              <a:t>20 - 30 m</a:t>
            </a:r>
          </a:p>
        </p:txBody>
      </p:sp>
      <p:sp>
        <p:nvSpPr>
          <p:cNvPr id="459847" name="Text Box 71"/>
          <p:cNvSpPr txBox="1">
            <a:spLocks noChangeArrowheads="1"/>
          </p:cNvSpPr>
          <p:nvPr/>
        </p:nvSpPr>
        <p:spPr bwMode="auto">
          <a:xfrm>
            <a:off x="6537325" y="4070350"/>
            <a:ext cx="879475" cy="517525"/>
          </a:xfrm>
          <a:prstGeom prst="rect">
            <a:avLst/>
          </a:prstGeom>
          <a:noFill/>
          <a:ln w="9525">
            <a:noFill/>
            <a:miter lim="800000"/>
            <a:headEnd/>
            <a:tailEnd/>
          </a:ln>
          <a:effectLst/>
        </p:spPr>
        <p:txBody>
          <a:bodyPr wrap="none">
            <a:spAutoFit/>
          </a:bodyPr>
          <a:lstStyle/>
          <a:p>
            <a:pPr algn="ctr"/>
            <a:r>
              <a:rPr lang="en-US" sz="1400">
                <a:solidFill>
                  <a:schemeClr val="bg1"/>
                </a:solidFill>
              </a:rPr>
              <a:t>Stratum 4</a:t>
            </a:r>
          </a:p>
          <a:p>
            <a:pPr algn="ctr"/>
            <a:r>
              <a:rPr lang="en-US" sz="900">
                <a:solidFill>
                  <a:schemeClr val="bg1"/>
                </a:solidFill>
              </a:rPr>
              <a:t>&gt; 30</a:t>
            </a:r>
            <a:r>
              <a:rPr lang="en-US" sz="1400">
                <a:solidFill>
                  <a:schemeClr val="bg1"/>
                </a:solidFill>
              </a:rPr>
              <a:t> </a:t>
            </a:r>
            <a:r>
              <a:rPr lang="en-US" sz="900">
                <a:solidFill>
                  <a:schemeClr val="bg1"/>
                </a:solidFill>
              </a:rPr>
              <a:t>m</a:t>
            </a:r>
          </a:p>
        </p:txBody>
      </p:sp>
      <p:sp>
        <p:nvSpPr>
          <p:cNvPr id="44" name="Rectangle 2"/>
          <p:cNvSpPr txBox="1">
            <a:spLocks noChangeArrowheads="1"/>
          </p:cNvSpPr>
          <p:nvPr/>
        </p:nvSpPr>
        <p:spPr>
          <a:xfrm>
            <a:off x="1849438" y="381000"/>
            <a:ext cx="2951162" cy="609600"/>
          </a:xfrm>
          <a:prstGeom prst="rect">
            <a:avLst/>
          </a:prstGeom>
          <a:solidFill>
            <a:schemeClr val="accent5">
              <a:lumMod val="40000"/>
              <a:lumOff val="60000"/>
              <a:alpha val="40000"/>
            </a:schemeClr>
          </a:solidFill>
          <a:scene3d>
            <a:camera prst="orthographicFront"/>
            <a:lightRig rig="threePt" dir="t"/>
          </a:scene3d>
          <a:sp3d>
            <a:bevelT/>
          </a:sp3d>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Garamond" pitchFamily="18" charset="0"/>
                <a:ea typeface="+mj-ea"/>
                <a:cs typeface="+mj-cs"/>
              </a:rPr>
              <a:t>Canopy Volume</a:t>
            </a:r>
          </a:p>
        </p:txBody>
      </p:sp>
    </p:spTree>
    <p:extLst>
      <p:ext uri="{BB962C8B-B14F-4D97-AF65-F5344CB8AC3E}">
        <p14:creationId xmlns:p14="http://schemas.microsoft.com/office/powerpoint/2010/main" val="1012349922"/>
      </p:ext>
    </p:extLst>
  </p:cSld>
  <p:clrMapOvr>
    <a:masterClrMapping/>
  </p:clrMapOvr>
  <p:transition spd="med">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03.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98994" y="1189196"/>
            <a:ext cx="6664006" cy="5364003"/>
          </a:xfrm>
          <a:prstGeom prst="rect">
            <a:avLst/>
          </a:prstGeom>
          <a:ln>
            <a:noFill/>
          </a:ln>
          <a:effectLst>
            <a:reflection blurRad="12700" stA="30000" endPos="30000" dist="5000" dir="5400000" sy="-100000" algn="bl" rotWithShape="0"/>
          </a:effectLst>
          <a:scene3d>
            <a:camera prst="orthographicFront"/>
            <a:lightRig rig="threePt" dir="t">
              <a:rot lat="0" lon="0" rev="2700000"/>
            </a:lightRig>
          </a:scene3d>
          <a:sp3d>
            <a:bevelT w="63500" h="50800"/>
          </a:sp3d>
        </p:spPr>
      </p:pic>
      <p:sp>
        <p:nvSpPr>
          <p:cNvPr id="5" name="Rectangle 2"/>
          <p:cNvSpPr txBox="1">
            <a:spLocks noChangeArrowheads="1"/>
          </p:cNvSpPr>
          <p:nvPr/>
        </p:nvSpPr>
        <p:spPr>
          <a:xfrm>
            <a:off x="1849438" y="381000"/>
            <a:ext cx="2951162" cy="6096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Garamond" pitchFamily="18" charset="0"/>
                <a:ea typeface="+mj-ea"/>
                <a:cs typeface="+mj-cs"/>
              </a:rPr>
              <a:t>Height Distributions</a:t>
            </a:r>
            <a:endParaRPr kumimoji="0" lang="en-US" sz="28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Garamond" pitchFamily="18" charset="0"/>
              <a:ea typeface="+mj-ea"/>
              <a:cs typeface="+mj-cs"/>
            </a:endParaRPr>
          </a:p>
        </p:txBody>
      </p:sp>
    </p:spTree>
    <p:extLst>
      <p:ext uri="{BB962C8B-B14F-4D97-AF65-F5344CB8AC3E}">
        <p14:creationId xmlns:p14="http://schemas.microsoft.com/office/powerpoint/2010/main" val="148726175"/>
      </p:ext>
    </p:extLst>
  </p:cSld>
  <p:clrMapOvr>
    <a:masterClrMapping/>
  </p:clrMapOvr>
  <p:transition spd="med">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1752600" y="1295400"/>
            <a:ext cx="7239000" cy="5181600"/>
          </a:xfrm>
        </p:spPr>
        <p:txBody>
          <a:bodyPr>
            <a:noAutofit/>
          </a:bodyPr>
          <a:lstStyle/>
          <a:p>
            <a:pPr marL="0" indent="0" eaLnBrk="1" hangingPunct="1">
              <a:lnSpc>
                <a:spcPct val="90000"/>
              </a:lnSpc>
              <a:buClr>
                <a:schemeClr val="bg1"/>
              </a:buClr>
              <a:buSzPct val="55000"/>
              <a:buNone/>
              <a:defRPr/>
            </a:pPr>
            <a:r>
              <a:rPr lang="en-US" sz="2800" dirty="0">
                <a:effectLst>
                  <a:outerShdw blurRad="38100" dist="38100" dir="2700000" algn="tl">
                    <a:srgbClr val="000000">
                      <a:alpha val="43137"/>
                    </a:srgbClr>
                  </a:outerShdw>
                </a:effectLst>
                <a:latin typeface="Times New Roman" pitchFamily="18" charset="0"/>
                <a:cs typeface="Times New Roman" pitchFamily="18" charset="0"/>
              </a:rPr>
              <a:t>Monte Carlo</a:t>
            </a:r>
            <a:r>
              <a:rPr lang="en-US" sz="2800" b="0" dirty="0">
                <a:effectLst>
                  <a:outerShdw blurRad="38100" dist="38100" dir="2700000" algn="tl">
                    <a:srgbClr val="000000">
                      <a:alpha val="43137"/>
                    </a:srgbClr>
                  </a:outerShdw>
                </a:effectLst>
                <a:latin typeface="Times New Roman" pitchFamily="18" charset="0"/>
                <a:cs typeface="Times New Roman" pitchFamily="18" charset="0"/>
              </a:rPr>
              <a:t> - Repeated randomizations or realizations of data</a:t>
            </a:r>
          </a:p>
          <a:p>
            <a:pPr lvl="1">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Convergence on true characteristics of data</a:t>
            </a:r>
          </a:p>
          <a:p>
            <a:pPr lvl="1">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Uncertainty</a:t>
            </a:r>
          </a:p>
          <a:p>
            <a:pPr eaLnBrk="1" hangingPunct="1">
              <a:lnSpc>
                <a:spcPct val="90000"/>
              </a:lnSpc>
              <a:buClr>
                <a:schemeClr val="bg1"/>
              </a:buClr>
              <a:buSzPct val="55000"/>
              <a:buFont typeface="Wingdings" pitchFamily="2" charset="2"/>
              <a:buChar char="l"/>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marL="0" indent="0" eaLnBrk="1" hangingPunct="1">
              <a:lnSpc>
                <a:spcPct val="90000"/>
              </a:lnSpc>
              <a:buClr>
                <a:schemeClr val="bg1"/>
              </a:buClr>
              <a:buSzPct val="55000"/>
              <a:buNone/>
              <a:defRPr/>
            </a:pPr>
            <a:r>
              <a:rPr lang="en-US" sz="2800" dirty="0">
                <a:effectLst>
                  <a:outerShdw blurRad="38100" dist="38100" dir="2700000" algn="tl">
                    <a:srgbClr val="000000">
                      <a:alpha val="43137"/>
                    </a:srgbClr>
                  </a:outerShdw>
                </a:effectLst>
                <a:latin typeface="Times New Roman" pitchFamily="18" charset="0"/>
                <a:cs typeface="Times New Roman" pitchFamily="18" charset="0"/>
              </a:rPr>
              <a:t>Markov Process </a:t>
            </a:r>
            <a:r>
              <a:rPr lang="en-US" sz="2800" b="0" dirty="0">
                <a:effectLst>
                  <a:outerShdw blurRad="38100" dist="38100" dir="2700000" algn="tl">
                    <a:srgbClr val="000000">
                      <a:alpha val="43137"/>
                    </a:srgbClr>
                  </a:outerShdw>
                </a:effectLst>
                <a:latin typeface="Times New Roman" pitchFamily="18" charset="0"/>
                <a:cs typeface="Times New Roman" pitchFamily="18" charset="0"/>
              </a:rPr>
              <a:t>- Conditional probability based on previously observed data (probability chains)</a:t>
            </a:r>
          </a:p>
          <a:p>
            <a:pPr marL="0" indent="0" eaLnBrk="1" hangingPunct="1">
              <a:lnSpc>
                <a:spcPct val="90000"/>
              </a:lnSpc>
              <a:buClr>
                <a:schemeClr val="bg1"/>
              </a:buClr>
              <a:buSzPct val="55000"/>
              <a:buNone/>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marL="0" indent="0" eaLnBrk="1" hangingPunct="1">
              <a:lnSpc>
                <a:spcPct val="90000"/>
              </a:lnSpc>
              <a:buClr>
                <a:schemeClr val="bg1"/>
              </a:buClr>
              <a:buSzPct val="55000"/>
              <a:buNone/>
              <a:defRPr/>
            </a:pPr>
            <a:r>
              <a:rPr lang="en-US" sz="2800" b="0" dirty="0">
                <a:effectLst>
                  <a:outerShdw blurRad="38100" dist="38100" dir="2700000" algn="tl">
                    <a:srgbClr val="000000">
                      <a:alpha val="43137"/>
                    </a:srgbClr>
                  </a:outerShdw>
                </a:effectLst>
                <a:latin typeface="Times New Roman" pitchFamily="18" charset="0"/>
                <a:cs typeface="Times New Roman" pitchFamily="18" charset="0"/>
              </a:rPr>
              <a:t>MCMC (Monte Carlo Markov Chains)</a:t>
            </a:r>
          </a:p>
          <a:p>
            <a:pPr lvl="1">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Posterior probability distributions</a:t>
            </a:r>
          </a:p>
          <a:p>
            <a:pPr lvl="1">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Transitional probabilities</a:t>
            </a:r>
          </a:p>
          <a:p>
            <a:pPr lvl="1">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Convergence on PDF </a:t>
            </a:r>
          </a:p>
        </p:txBody>
      </p:sp>
      <p:sp>
        <p:nvSpPr>
          <p:cNvPr id="6" name="Rectangle 2"/>
          <p:cNvSpPr txBox="1">
            <a:spLocks noChangeArrowheads="1"/>
          </p:cNvSpPr>
          <p:nvPr/>
        </p:nvSpPr>
        <p:spPr>
          <a:xfrm>
            <a:off x="1828800" y="457200"/>
            <a:ext cx="4648200" cy="457200"/>
          </a:xfrm>
          <a:prstGeom prst="rect">
            <a:avLst/>
          </a:prstGeom>
          <a:solidFill>
            <a:schemeClr val="accent5">
              <a:lumMod val="40000"/>
              <a:lumOff val="60000"/>
              <a:alpha val="40000"/>
            </a:schemeClr>
          </a:solidFill>
          <a:scene3d>
            <a:camera prst="orthographicFront"/>
            <a:lightRig rig="threePt" dir="t"/>
          </a:scene3d>
          <a:sp3d>
            <a:bevelT/>
          </a:sp3d>
        </p:spPr>
        <p:txBody>
          <a:bodyPr>
            <a:noAutofit/>
          </a:bodyPr>
          <a:lstStyle/>
          <a:p>
            <a:pPr lvl="0" algn="ctr">
              <a:spcBef>
                <a:spcPct val="0"/>
              </a:spcBef>
              <a:defRPr/>
            </a:pPr>
            <a:r>
              <a:rPr lang="en-US" sz="2400" dirty="0">
                <a:solidFill>
                  <a:schemeClr val="bg1"/>
                </a:solidFill>
                <a:latin typeface="Times New Roman" pitchFamily="18" charset="0"/>
                <a:cs typeface="Times New Roman" pitchFamily="18" charset="0"/>
              </a:rPr>
              <a:t>Monte Carlo and Markov Process</a:t>
            </a:r>
            <a:endParaRPr kumimoji="0" lang="en-US" sz="2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893271094"/>
      </p:ext>
    </p:extLst>
  </p:cSld>
  <p:clrMapOvr>
    <a:masterClrMapping/>
  </p:clrMapOvr>
  <p:transition spd="med">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6019800" y="152400"/>
            <a:ext cx="2951162" cy="8382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Autofit/>
          </a:bodyPr>
          <a:lstStyle/>
          <a:p>
            <a:pPr lvl="0" algn="ctr">
              <a:spcBef>
                <a:spcPct val="0"/>
              </a:spcBef>
              <a:defRPr/>
            </a:pPr>
            <a:r>
              <a:rPr lang="en-US" sz="2400" b="1" dirty="0" err="1">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Garamond" pitchFamily="18" charset="0"/>
              </a:rPr>
              <a:t>Lidar</a:t>
            </a:r>
            <a:r>
              <a:rPr lang="en-US" sz="2400" b="1"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Garamond" pitchFamily="18" charset="0"/>
              </a:rPr>
              <a:t> prediction of successional stages</a:t>
            </a:r>
          </a:p>
        </p:txBody>
      </p:sp>
      <p:sp>
        <p:nvSpPr>
          <p:cNvPr id="6" name="AutoShape 6"/>
          <p:cNvSpPr>
            <a:spLocks noChangeAspect="1" noChangeArrowheads="1" noTextEdit="1"/>
          </p:cNvSpPr>
          <p:nvPr/>
        </p:nvSpPr>
        <p:spPr bwMode="auto">
          <a:xfrm>
            <a:off x="561975" y="1581150"/>
            <a:ext cx="8102600" cy="4946650"/>
          </a:xfrm>
          <a:prstGeom prst="rect">
            <a:avLst/>
          </a:prstGeom>
          <a:noFill/>
          <a:ln w="9525">
            <a:noFill/>
            <a:miter lim="800000"/>
            <a:headEnd/>
            <a:tailEnd/>
          </a:ln>
        </p:spPr>
        <p:txBody>
          <a:bodyPr/>
          <a:lstStyle/>
          <a:p>
            <a:endParaRPr lang="en-US"/>
          </a:p>
        </p:txBody>
      </p:sp>
      <p:pic>
        <p:nvPicPr>
          <p:cNvPr id="7" name="Picture 8"/>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454400" y="1447800"/>
            <a:ext cx="2184400" cy="1365250"/>
          </a:xfrm>
          <a:prstGeom prst="rect">
            <a:avLst/>
          </a:prstGeom>
          <a:noFill/>
          <a:ln w="9525">
            <a:noFill/>
            <a:miter lim="800000"/>
            <a:headEnd/>
            <a:tailEnd/>
          </a:ln>
          <a:scene3d>
            <a:camera prst="orthographicFront"/>
            <a:lightRig rig="threePt" dir="t"/>
          </a:scene3d>
          <a:sp3d>
            <a:bevelT/>
          </a:sp3d>
        </p:spPr>
      </p:pic>
      <p:pic>
        <p:nvPicPr>
          <p:cNvPr id="8" name="Picture 9"/>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90625" y="1431925"/>
            <a:ext cx="2071688" cy="1387475"/>
          </a:xfrm>
          <a:prstGeom prst="rect">
            <a:avLst/>
          </a:prstGeom>
          <a:noFill/>
          <a:ln w="9525">
            <a:noFill/>
            <a:miter lim="800000"/>
            <a:headEnd/>
            <a:tailEnd/>
          </a:ln>
          <a:scene3d>
            <a:camera prst="orthographicFront"/>
            <a:lightRig rig="threePt" dir="t"/>
          </a:scene3d>
          <a:sp3d>
            <a:bevelT/>
          </a:sp3d>
        </p:spPr>
      </p:pic>
      <p:pic>
        <p:nvPicPr>
          <p:cNvPr id="9" name="Picture 10"/>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867400" y="1447800"/>
            <a:ext cx="2255838" cy="1325562"/>
          </a:xfrm>
          <a:prstGeom prst="rect">
            <a:avLst/>
          </a:prstGeom>
          <a:noFill/>
          <a:ln w="9525">
            <a:noFill/>
            <a:miter lim="800000"/>
            <a:headEnd/>
            <a:tailEnd/>
          </a:ln>
          <a:scene3d>
            <a:camera prst="orthographicFront"/>
            <a:lightRig rig="threePt" dir="t"/>
          </a:scene3d>
          <a:sp3d>
            <a:bevelT/>
          </a:sp3d>
        </p:spPr>
      </p:pic>
      <p:pic>
        <p:nvPicPr>
          <p:cNvPr id="10" name="Picture 11"/>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71500" y="2930525"/>
            <a:ext cx="8081963" cy="3582987"/>
          </a:xfrm>
          <a:prstGeom prst="rect">
            <a:avLst/>
          </a:prstGeom>
          <a:noFill/>
          <a:ln w="9525">
            <a:noFill/>
            <a:miter lim="800000"/>
            <a:headEnd/>
            <a:tailEnd/>
          </a:ln>
          <a:scene3d>
            <a:camera prst="orthographicFront"/>
            <a:lightRig rig="threePt" dir="t"/>
          </a:scene3d>
          <a:sp3d>
            <a:bevelT/>
          </a:sp3d>
        </p:spPr>
      </p:pic>
      <p:sp>
        <p:nvSpPr>
          <p:cNvPr id="11" name="Line 19"/>
          <p:cNvSpPr>
            <a:spLocks noChangeShapeType="1"/>
          </p:cNvSpPr>
          <p:nvPr/>
        </p:nvSpPr>
        <p:spPr bwMode="auto">
          <a:xfrm flipH="1">
            <a:off x="4008438" y="2625725"/>
            <a:ext cx="495300" cy="1760537"/>
          </a:xfrm>
          <a:prstGeom prst="line">
            <a:avLst/>
          </a:prstGeom>
          <a:noFill/>
          <a:ln w="19050">
            <a:solidFill>
              <a:srgbClr val="000000"/>
            </a:solidFill>
            <a:miter lim="800000"/>
            <a:headEnd/>
            <a:tailEnd type="triangle" w="med" len="med"/>
          </a:ln>
          <a:effectLst/>
        </p:spPr>
        <p:txBody>
          <a:bodyPr wrap="none"/>
          <a:lstStyle/>
          <a:p>
            <a:endParaRPr lang="en-US"/>
          </a:p>
        </p:txBody>
      </p:sp>
      <p:sp>
        <p:nvSpPr>
          <p:cNvPr id="12" name="Line 20"/>
          <p:cNvSpPr>
            <a:spLocks noChangeShapeType="1"/>
          </p:cNvSpPr>
          <p:nvPr/>
        </p:nvSpPr>
        <p:spPr bwMode="auto">
          <a:xfrm>
            <a:off x="2273300" y="2667000"/>
            <a:ext cx="1751013" cy="2682875"/>
          </a:xfrm>
          <a:prstGeom prst="line">
            <a:avLst/>
          </a:prstGeom>
          <a:noFill/>
          <a:ln w="19050">
            <a:solidFill>
              <a:srgbClr val="000000"/>
            </a:solidFill>
            <a:miter lim="800000"/>
            <a:headEnd/>
            <a:tailEnd type="triangle" w="med" len="med"/>
          </a:ln>
          <a:effectLst/>
        </p:spPr>
        <p:txBody>
          <a:bodyPr wrap="none"/>
          <a:lstStyle/>
          <a:p>
            <a:endParaRPr lang="en-US"/>
          </a:p>
        </p:txBody>
      </p:sp>
      <p:sp>
        <p:nvSpPr>
          <p:cNvPr id="13" name="Line 21"/>
          <p:cNvSpPr>
            <a:spLocks noChangeShapeType="1"/>
          </p:cNvSpPr>
          <p:nvPr/>
        </p:nvSpPr>
        <p:spPr bwMode="auto">
          <a:xfrm flipH="1">
            <a:off x="4521200" y="2609850"/>
            <a:ext cx="2563813" cy="2058987"/>
          </a:xfrm>
          <a:prstGeom prst="line">
            <a:avLst/>
          </a:prstGeom>
          <a:noFill/>
          <a:ln w="19050">
            <a:solidFill>
              <a:srgbClr val="000000"/>
            </a:solidFill>
            <a:miter lim="800000"/>
            <a:headEnd/>
            <a:tailEnd type="triangle" w="med" len="med"/>
          </a:ln>
          <a:effectLst/>
        </p:spPr>
        <p:txBody>
          <a:bodyPr wrap="none"/>
          <a:lstStyle/>
          <a:p>
            <a:endParaRPr lang="en-US"/>
          </a:p>
        </p:txBody>
      </p:sp>
    </p:spTree>
    <p:extLst>
      <p:ext uri="{BB962C8B-B14F-4D97-AF65-F5344CB8AC3E}">
        <p14:creationId xmlns:p14="http://schemas.microsoft.com/office/powerpoint/2010/main" val="1542588558"/>
      </p:ext>
    </p:extLst>
  </p:cSld>
  <p:clrMapOvr>
    <a:masterClrMapping/>
  </p:clrMapOvr>
  <p:transition spd="med">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1905000" y="1295400"/>
            <a:ext cx="6894512" cy="5181600"/>
          </a:xfrm>
        </p:spPr>
        <p:txBody>
          <a:bodyPr>
            <a:noAutofit/>
          </a:bodyPr>
          <a:lstStyle/>
          <a:p>
            <a:pPr eaLnBrk="1" hangingPunct="1">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Curse of dimensionality?</a:t>
            </a:r>
          </a:p>
          <a:p>
            <a:pPr eaLnBrk="1" hangingPunct="1">
              <a:lnSpc>
                <a:spcPct val="90000"/>
              </a:lnSpc>
              <a:buClr>
                <a:schemeClr val="bg1"/>
              </a:buClr>
              <a:buSzPct val="55000"/>
              <a:buFont typeface="Wingdings" pitchFamily="2" charset="2"/>
              <a:buChar char="l"/>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Complex state space is a reality in ecological problems (the world is complex)</a:t>
            </a:r>
          </a:p>
          <a:p>
            <a:pPr eaLnBrk="1" hangingPunct="1">
              <a:lnSpc>
                <a:spcPct val="90000"/>
              </a:lnSpc>
              <a:buClr>
                <a:schemeClr val="bg1"/>
              </a:buClr>
              <a:buSzPct val="55000"/>
              <a:buFont typeface="Wingdings" pitchFamily="2" charset="2"/>
              <a:buChar char="l"/>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Limited methods that can account for high dimensional state spaces</a:t>
            </a:r>
          </a:p>
          <a:p>
            <a:pPr eaLnBrk="1" hangingPunct="1">
              <a:lnSpc>
                <a:spcPct val="90000"/>
              </a:lnSpc>
              <a:buClr>
                <a:schemeClr val="bg1"/>
              </a:buClr>
              <a:buSzPct val="55000"/>
              <a:buFont typeface="Wingdings" pitchFamily="2" charset="2"/>
              <a:buChar char="l"/>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More complex, nonlinear data becoming available</a:t>
            </a:r>
          </a:p>
          <a:p>
            <a:pPr eaLnBrk="1" hangingPunct="1">
              <a:lnSpc>
                <a:spcPct val="90000"/>
              </a:lnSpc>
              <a:buClr>
                <a:schemeClr val="bg1"/>
              </a:buClr>
              <a:buSzPct val="55000"/>
              <a:buFont typeface="Wingdings" pitchFamily="2" charset="2"/>
              <a:buChar char="l"/>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Concept follows the niche </a:t>
            </a:r>
            <a:r>
              <a:rPr lang="en-US" sz="2400" b="0" dirty="0" err="1">
                <a:effectLst>
                  <a:outerShdw blurRad="38100" dist="38100" dir="2700000" algn="tl">
                    <a:srgbClr val="000000">
                      <a:alpha val="43137"/>
                    </a:srgbClr>
                  </a:outerShdw>
                </a:effectLst>
                <a:latin typeface="Times New Roman" pitchFamily="18" charset="0"/>
                <a:cs typeface="Times New Roman" pitchFamily="18" charset="0"/>
              </a:rPr>
              <a:t>hypervolume</a:t>
            </a:r>
            <a:endParaRPr lang="en-US" sz="24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 Latent (hidden) Variables</a:t>
            </a:r>
          </a:p>
          <a:p>
            <a:pPr eaLnBrk="1" hangingPunct="1">
              <a:lnSpc>
                <a:spcPct val="90000"/>
              </a:lnSpc>
              <a:buClr>
                <a:schemeClr val="bg1"/>
              </a:buClr>
              <a:buSzPct val="55000"/>
              <a:buFont typeface="Wingdings" pitchFamily="2" charset="2"/>
              <a:buChar char="l"/>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Asymptotic Distributions</a:t>
            </a:r>
          </a:p>
          <a:p>
            <a:pPr eaLnBrk="1" hangingPunct="1">
              <a:lnSpc>
                <a:spcPct val="90000"/>
              </a:lnSpc>
              <a:buClr>
                <a:schemeClr val="bg1"/>
              </a:buClr>
              <a:buSzPct val="55000"/>
              <a:buFont typeface="Wingdings" pitchFamily="2" charset="2"/>
              <a:buChar char="l"/>
              <a:defRPr/>
            </a:pPr>
            <a:endParaRPr lang="en-US" sz="24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endParaRPr lang="en-US" sz="2400" b="0"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Rectangle 2"/>
          <p:cNvSpPr txBox="1">
            <a:spLocks noChangeArrowheads="1"/>
          </p:cNvSpPr>
          <p:nvPr/>
        </p:nvSpPr>
        <p:spPr>
          <a:xfrm>
            <a:off x="1828800" y="457200"/>
            <a:ext cx="5486400" cy="457200"/>
          </a:xfrm>
          <a:prstGeom prst="rect">
            <a:avLst/>
          </a:prstGeom>
          <a:solidFill>
            <a:schemeClr val="accent5">
              <a:lumMod val="40000"/>
              <a:lumOff val="60000"/>
              <a:alpha val="40000"/>
            </a:schemeClr>
          </a:solidFill>
          <a:scene3d>
            <a:camera prst="orthographicFront"/>
            <a:lightRig rig="threePt" dir="t"/>
          </a:scene3d>
          <a:sp3d>
            <a:bevelT/>
          </a:sp3d>
        </p:spPr>
        <p:txBody>
          <a:bodyPr>
            <a:noAutofit/>
          </a:bodyPr>
          <a:lstStyle/>
          <a:p>
            <a:pPr lvl="0" algn="ctr">
              <a:spcBef>
                <a:spcPct val="0"/>
              </a:spcBef>
              <a:defRPr/>
            </a:pPr>
            <a:r>
              <a:rPr lang="en-US" sz="2400" dirty="0">
                <a:solidFill>
                  <a:schemeClr val="bg1"/>
                </a:solidFill>
                <a:latin typeface="Times New Roman" pitchFamily="18" charset="0"/>
                <a:cs typeface="Times New Roman" pitchFamily="18" charset="0"/>
              </a:rPr>
              <a:t>High Dimensional Data (hypervolumes)</a:t>
            </a:r>
            <a:endParaRPr kumimoji="0" lang="en-US" sz="2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1959713268"/>
      </p:ext>
    </p:extLst>
  </p:cSld>
  <p:clrMapOvr>
    <a:masterClrMapping/>
  </p:clrMapOvr>
  <p:transition spd="med">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1295400" y="1905000"/>
            <a:ext cx="7010400" cy="2362200"/>
          </a:xfrm>
          <a:solidFill>
            <a:schemeClr val="accent5">
              <a:lumMod val="40000"/>
              <a:lumOff val="60000"/>
              <a:alpha val="30000"/>
            </a:schemeClr>
          </a:solidFill>
          <a:scene3d>
            <a:camera prst="orthographicFront"/>
            <a:lightRig rig="threePt" dir="t"/>
          </a:scene3d>
          <a:sp3d>
            <a:bevelT/>
          </a:sp3d>
        </p:spPr>
        <p:txBody>
          <a:bodyPr>
            <a:noAutofit/>
          </a:bodyPr>
          <a:lstStyle/>
          <a:p>
            <a:r>
              <a:rPr lang="en-US" sz="8000" dirty="0">
                <a:solidFill>
                  <a:schemeClr val="bg1"/>
                </a:solidFill>
                <a:effectLst>
                  <a:glow rad="45500">
                    <a:schemeClr val="accent1">
                      <a:satMod val="220000"/>
                      <a:alpha val="35000"/>
                    </a:schemeClr>
                  </a:glow>
                  <a:outerShdw blurRad="38100" dist="38100" dir="2700000" algn="tl">
                    <a:srgbClr val="000000">
                      <a:alpha val="43137"/>
                    </a:srgbClr>
                  </a:outerShdw>
                </a:effectLst>
                <a:latin typeface="Times New Roman" pitchFamily="18" charset="0"/>
                <a:cs typeface="Times New Roman" pitchFamily="18" charset="0"/>
              </a:rPr>
              <a:t>Random Forests</a:t>
            </a:r>
            <a:endParaRPr lang="en-US" sz="8000" dirty="0">
              <a:solidFill>
                <a:schemeClr val="bg1"/>
              </a:solidFill>
              <a:effectLst>
                <a:glow rad="45500">
                  <a:schemeClr val="accent1">
                    <a:satMod val="220000"/>
                    <a:alpha val="35000"/>
                  </a:schemeClr>
                </a:glow>
                <a:outerShdw blurRad="38100" dist="38100" dir="2700000" algn="tl">
                  <a:srgbClr val="000000">
                    <a:alpha val="43137"/>
                  </a:srgbClr>
                </a:outerShdw>
              </a:effectLst>
              <a:latin typeface="Garamond" pitchFamily="18" charset="0"/>
            </a:endParaRPr>
          </a:p>
        </p:txBody>
      </p:sp>
    </p:spTree>
    <p:extLst>
      <p:ext uri="{BB962C8B-B14F-4D97-AF65-F5344CB8AC3E}">
        <p14:creationId xmlns:p14="http://schemas.microsoft.com/office/powerpoint/2010/main" val="595905518"/>
      </p:ext>
    </p:extLst>
  </p:cSld>
  <p:clrMapOvr>
    <a:masterClrMapping/>
  </p:clrMapOvr>
  <p:transition spd="med">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1905000" y="1219199"/>
            <a:ext cx="6894512" cy="5181601"/>
          </a:xfrm>
        </p:spPr>
        <p:txBody>
          <a:bodyPr>
            <a:noAutofit/>
          </a:bodyPr>
          <a:lstStyle/>
          <a:p>
            <a:pPr eaLnBrk="1" hangingPunct="1">
              <a:lnSpc>
                <a:spcPct val="90000"/>
              </a:lnSpc>
              <a:buClr>
                <a:schemeClr val="bg1"/>
              </a:buClr>
              <a:buSzPct val="55000"/>
              <a:buFont typeface="Wingdings" pitchFamily="2" charset="2"/>
              <a:buChar char="l"/>
              <a:defRPr/>
            </a:pPr>
            <a:r>
              <a:rPr lang="en-US" b="0" dirty="0">
                <a:effectLst>
                  <a:outerShdw blurRad="38100" dist="38100" dir="2700000" algn="tl">
                    <a:srgbClr val="000000">
                      <a:alpha val="43137"/>
                    </a:srgbClr>
                  </a:outerShdw>
                </a:effectLst>
                <a:latin typeface="Times New Roman" pitchFamily="18" charset="0"/>
                <a:cs typeface="Times New Roman" pitchFamily="18" charset="0"/>
              </a:rPr>
              <a:t>Nonparametric Bootstrap</a:t>
            </a: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endParaRPr lang="en-US" sz="12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b="0" dirty="0">
                <a:effectLst>
                  <a:outerShdw blurRad="38100" dist="38100" dir="2700000" algn="tl">
                    <a:srgbClr val="000000">
                      <a:alpha val="43137"/>
                    </a:srgbClr>
                  </a:outerShdw>
                </a:effectLst>
                <a:latin typeface="Times New Roman" pitchFamily="18" charset="0"/>
                <a:cs typeface="Times New Roman" pitchFamily="18" charset="0"/>
              </a:rPr>
              <a:t>34% out of bag (OBO) random sample</a:t>
            </a:r>
          </a:p>
          <a:p>
            <a:pPr eaLnBrk="1" hangingPunct="1">
              <a:lnSpc>
                <a:spcPct val="90000"/>
              </a:lnSpc>
              <a:buClr>
                <a:schemeClr val="bg1"/>
              </a:buClr>
              <a:buSzPct val="55000"/>
              <a:buFont typeface="Wingdings" pitchFamily="2" charset="2"/>
              <a:buChar char="l"/>
              <a:defRPr/>
            </a:pPr>
            <a:endParaRPr lang="en-US" sz="1200" b="0" dirty="0">
              <a:effectLst>
                <a:outerShdw blurRad="38100" dist="38100" dir="2700000" algn="tl">
                  <a:srgbClr val="000000">
                    <a:alpha val="43137"/>
                  </a:srgbClr>
                </a:outerShdw>
              </a:effectLst>
              <a:latin typeface="Times New Roman" pitchFamily="18" charset="0"/>
              <a:cs typeface="Times New Roman" pitchFamily="18" charset="0"/>
            </a:endParaRPr>
          </a:p>
          <a:p>
            <a:pPr>
              <a:lnSpc>
                <a:spcPct val="90000"/>
              </a:lnSpc>
              <a:buClr>
                <a:schemeClr val="bg1"/>
              </a:buClr>
              <a:buSzPct val="55000"/>
              <a:buFont typeface="Wingdings" pitchFamily="2" charset="2"/>
              <a:buChar char="l"/>
              <a:defRPr/>
            </a:pPr>
            <a:r>
              <a:rPr lang="en-US" b="0" dirty="0">
                <a:effectLst>
                  <a:outerShdw blurRad="38100" dist="38100" dir="2700000" algn="tl">
                    <a:srgbClr val="000000">
                      <a:alpha val="43137"/>
                    </a:srgbClr>
                  </a:outerShdw>
                </a:effectLst>
                <a:latin typeface="Times New Roman" pitchFamily="18" charset="0"/>
                <a:cs typeface="Times New Roman" pitchFamily="18" charset="0"/>
              </a:rPr>
              <a:t>Classification and Regression Trees</a:t>
            </a:r>
          </a:p>
          <a:p>
            <a:pPr>
              <a:lnSpc>
                <a:spcPct val="90000"/>
              </a:lnSpc>
              <a:buClr>
                <a:schemeClr val="bg1"/>
              </a:buClr>
              <a:buSzPct val="55000"/>
              <a:buFont typeface="Wingdings" pitchFamily="2" charset="2"/>
              <a:buChar char="l"/>
              <a:defRPr/>
            </a:pPr>
            <a:endParaRPr lang="en-US" sz="12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b="0" dirty="0">
                <a:effectLst>
                  <a:outerShdw blurRad="38100" dist="38100" dir="2700000" algn="tl">
                    <a:srgbClr val="000000">
                      <a:alpha val="43137"/>
                    </a:srgbClr>
                  </a:outerShdw>
                </a:effectLst>
                <a:latin typeface="Times New Roman" pitchFamily="18" charset="0"/>
                <a:cs typeface="Times New Roman" pitchFamily="18" charset="0"/>
              </a:rPr>
              <a:t>Permutated variables at each node </a:t>
            </a:r>
          </a:p>
          <a:p>
            <a:pPr eaLnBrk="1" hangingPunct="1">
              <a:lnSpc>
                <a:spcPct val="90000"/>
              </a:lnSpc>
              <a:buClr>
                <a:schemeClr val="bg1"/>
              </a:buClr>
              <a:buSzPct val="55000"/>
              <a:buFont typeface="Wingdings" pitchFamily="2" charset="2"/>
              <a:buChar char="l"/>
              <a:defRPr/>
            </a:pPr>
            <a:endParaRPr lang="en-US" sz="12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b="0" dirty="0">
                <a:effectLst>
                  <a:outerShdw blurRad="38100" dist="38100" dir="2700000" algn="tl">
                    <a:srgbClr val="000000">
                      <a:alpha val="43137"/>
                    </a:srgbClr>
                  </a:outerShdw>
                </a:effectLst>
                <a:latin typeface="Times New Roman" pitchFamily="18" charset="0"/>
                <a:cs typeface="Times New Roman" pitchFamily="18" charset="0"/>
              </a:rPr>
              <a:t>Provides robust model fitting</a:t>
            </a:r>
          </a:p>
          <a:p>
            <a:pPr eaLnBrk="1" hangingPunct="1">
              <a:lnSpc>
                <a:spcPct val="90000"/>
              </a:lnSpc>
              <a:buClr>
                <a:schemeClr val="bg1"/>
              </a:buClr>
              <a:buSzPct val="55000"/>
              <a:buFont typeface="Wingdings" pitchFamily="2" charset="2"/>
              <a:buChar char="l"/>
              <a:defRPr/>
            </a:pPr>
            <a:endParaRPr lang="en-US" sz="12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b="0" dirty="0">
                <a:effectLst>
                  <a:outerShdw blurRad="38100" dist="38100" dir="2700000" algn="tl">
                    <a:srgbClr val="000000">
                      <a:alpha val="43137"/>
                    </a:srgbClr>
                  </a:outerShdw>
                </a:effectLst>
                <a:latin typeface="Times New Roman" pitchFamily="18" charset="0"/>
                <a:cs typeface="Times New Roman" pitchFamily="18" charset="0"/>
              </a:rPr>
              <a:t>Provides variable importance</a:t>
            </a:r>
          </a:p>
        </p:txBody>
      </p:sp>
      <p:sp>
        <p:nvSpPr>
          <p:cNvPr id="17412" name="Text Box 4"/>
          <p:cNvSpPr txBox="1">
            <a:spLocks noChangeArrowheads="1"/>
          </p:cNvSpPr>
          <p:nvPr/>
        </p:nvSpPr>
        <p:spPr bwMode="auto">
          <a:xfrm>
            <a:off x="6527800" y="6437313"/>
            <a:ext cx="2616200" cy="420687"/>
          </a:xfrm>
          <a:prstGeom prst="rect">
            <a:avLst/>
          </a:prstGeom>
          <a:noFill/>
          <a:ln w="9525" algn="ctr">
            <a:noFill/>
            <a:miter lim="800000"/>
            <a:headEnd/>
            <a:tailEnd/>
          </a:ln>
        </p:spPr>
        <p:txBody>
          <a:bodyPr wrap="none">
            <a:spAutoFit/>
          </a:bodyPr>
          <a:lstStyle/>
          <a:p>
            <a:pPr marL="342900" indent="-342900" eaLnBrk="1" hangingPunct="1">
              <a:lnSpc>
                <a:spcPct val="90000"/>
              </a:lnSpc>
              <a:spcBef>
                <a:spcPct val="20000"/>
              </a:spcBef>
              <a:buSzPct val="90000"/>
            </a:pPr>
            <a:r>
              <a:rPr lang="en-US" sz="1200" dirty="0" err="1">
                <a:solidFill>
                  <a:schemeClr val="bg1"/>
                </a:solidFill>
                <a:latin typeface="Times New Roman" pitchFamily="18" charset="0"/>
              </a:rPr>
              <a:t>Breiman</a:t>
            </a:r>
            <a:r>
              <a:rPr lang="en-US" sz="1200" dirty="0">
                <a:solidFill>
                  <a:schemeClr val="bg1"/>
                </a:solidFill>
                <a:latin typeface="Times New Roman" pitchFamily="18" charset="0"/>
              </a:rPr>
              <a:t> 2001; </a:t>
            </a:r>
            <a:r>
              <a:rPr lang="en-US" sz="1200" dirty="0" err="1">
                <a:solidFill>
                  <a:schemeClr val="bg1"/>
                </a:solidFill>
                <a:latin typeface="Times New Roman" pitchFamily="18" charset="0"/>
              </a:rPr>
              <a:t>Liaw</a:t>
            </a:r>
            <a:r>
              <a:rPr lang="en-US" sz="1200" dirty="0">
                <a:solidFill>
                  <a:schemeClr val="bg1"/>
                </a:solidFill>
                <a:latin typeface="Times New Roman" pitchFamily="18" charset="0"/>
              </a:rPr>
              <a:t> and Wiener 2005</a:t>
            </a:r>
            <a:r>
              <a:rPr lang="en-US" sz="2400" dirty="0">
                <a:solidFill>
                  <a:schemeClr val="bg1"/>
                </a:solidFill>
                <a:latin typeface="Times New Roman" pitchFamily="18" charset="0"/>
              </a:rPr>
              <a:t> </a:t>
            </a:r>
          </a:p>
        </p:txBody>
      </p:sp>
      <p:sp>
        <p:nvSpPr>
          <p:cNvPr id="6" name="Rectangle 2"/>
          <p:cNvSpPr txBox="1">
            <a:spLocks noChangeArrowheads="1"/>
          </p:cNvSpPr>
          <p:nvPr/>
        </p:nvSpPr>
        <p:spPr>
          <a:xfrm>
            <a:off x="1828800" y="304800"/>
            <a:ext cx="4038600" cy="4572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Garamond" pitchFamily="18" charset="0"/>
                <a:ea typeface="+mj-ea"/>
                <a:cs typeface="+mj-cs"/>
              </a:rPr>
              <a:t>Random Forests Model</a:t>
            </a:r>
          </a:p>
        </p:txBody>
      </p:sp>
    </p:spTree>
    <p:extLst>
      <p:ext uri="{BB962C8B-B14F-4D97-AF65-F5344CB8AC3E}">
        <p14:creationId xmlns:p14="http://schemas.microsoft.com/office/powerpoint/2010/main" val="2293446063"/>
      </p:ext>
    </p:extLst>
  </p:cSld>
  <p:clrMapOvr>
    <a:masterClrMapping/>
  </p:clrMapOvr>
  <p:transition spd="med">
    <p:random/>
  </p:transition>
</p:sld>
</file>

<file path=ppt/theme/theme1.xml><?xml version="1.0" encoding="utf-8"?>
<a:theme xmlns:a="http://schemas.openxmlformats.org/drawingml/2006/main" name="Earth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Earth Template</Template>
  <TotalTime>2681</TotalTime>
  <Words>2471</Words>
  <Application>Microsoft Office PowerPoint</Application>
  <PresentationFormat>On-screen Show (4:3)</PresentationFormat>
  <Paragraphs>503</Paragraphs>
  <Slides>60</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60</vt:i4>
      </vt:variant>
    </vt:vector>
  </HeadingPairs>
  <TitlesOfParts>
    <vt:vector size="69" baseType="lpstr">
      <vt:lpstr>Arial</vt:lpstr>
      <vt:lpstr>Calibri</vt:lpstr>
      <vt:lpstr>Garamond</vt:lpstr>
      <vt:lpstr>Tahoma</vt:lpstr>
      <vt:lpstr>Times New Roman</vt:lpstr>
      <vt:lpstr>Wingdings</vt:lpstr>
      <vt:lpstr>Earth Template</vt:lpstr>
      <vt:lpstr>Equation</vt:lpstr>
      <vt:lpstr>CorelDRAW</vt:lpstr>
      <vt:lpstr>Spatial Analysis in R: An introduction to data manipulation, spatial data analysis and statistical modeling   Day 4  Nonparametric statistics and Random Forests</vt:lpstr>
      <vt:lpstr>Nonparametrics - Advantages</vt:lpstr>
      <vt:lpstr>Nonparametrics - Disadvantages</vt:lpstr>
      <vt:lpstr>Incorporating spatial process</vt:lpstr>
      <vt:lpstr>Nonparametric Methods</vt:lpstr>
      <vt:lpstr>PowerPoint Presentation</vt:lpstr>
      <vt:lpstr>PowerPoint Presentation</vt:lpstr>
      <vt:lpstr>Random Forests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Validation</vt:lpstr>
      <vt:lpstr>Multi-colinearity</vt:lpstr>
      <vt:lpstr>Class Balance Problem</vt:lpstr>
      <vt:lpstr>Class Balance Problem</vt:lpstr>
      <vt:lpstr>Model Selection (Murphy et. al., (2010); Evans et. al., (2011)</vt:lpstr>
      <vt:lpstr>PowerPoint Presentation</vt:lpstr>
      <vt:lpstr>PowerPoint Presentation</vt:lpstr>
      <vt:lpstr>RF with Presence-Only Data</vt:lpstr>
      <vt:lpstr>Data issues - Statistical Variability</vt:lpstr>
      <vt:lpstr>Data issues - Spatial Variability</vt:lpstr>
      <vt:lpstr>Multi-model estimation</vt:lpstr>
      <vt:lpstr>PowerPoint Presentation</vt:lpstr>
      <vt:lpstr>Case Studies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Jeffrey</dc:creator>
  <cp:lastModifiedBy>Jeffrey Evans</cp:lastModifiedBy>
  <cp:revision>932</cp:revision>
  <dcterms:created xsi:type="dcterms:W3CDTF">2008-08-18T17:46:25Z</dcterms:created>
  <dcterms:modified xsi:type="dcterms:W3CDTF">2021-01-22T02:55:40Z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TC300017211033</vt:lpwstr>
  </property>
</Properties>
</file>